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Ex1.xml" ContentType="application/vnd.ms-office.chartex+xml"/>
  <Override PartName="/ppt/charts/style1.xml" ContentType="application/vnd.ms-office.chartstyle+xml"/>
  <Override PartName="/ppt/charts/colors1.xml" ContentType="application/vnd.ms-office.chartcolorstyle+xml"/>
  <Override PartName="/ppt/charts/chart1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2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3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4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9" r:id="rId1"/>
  </p:sldMasterIdLst>
  <p:notesMasterIdLst>
    <p:notesMasterId r:id="rId26"/>
  </p:notesMasterIdLst>
  <p:sldIdLst>
    <p:sldId id="256" r:id="rId2"/>
    <p:sldId id="260" r:id="rId3"/>
    <p:sldId id="261" r:id="rId4"/>
    <p:sldId id="257" r:id="rId5"/>
    <p:sldId id="262" r:id="rId6"/>
    <p:sldId id="274" r:id="rId7"/>
    <p:sldId id="265" r:id="rId8"/>
    <p:sldId id="266" r:id="rId9"/>
    <p:sldId id="267" r:id="rId10"/>
    <p:sldId id="272" r:id="rId11"/>
    <p:sldId id="287" r:id="rId12"/>
    <p:sldId id="276" r:id="rId13"/>
    <p:sldId id="268" r:id="rId14"/>
    <p:sldId id="271" r:id="rId15"/>
    <p:sldId id="277" r:id="rId16"/>
    <p:sldId id="273" r:id="rId17"/>
    <p:sldId id="278" r:id="rId18"/>
    <p:sldId id="279" r:id="rId19"/>
    <p:sldId id="281" r:id="rId20"/>
    <p:sldId id="282" r:id="rId21"/>
    <p:sldId id="283" r:id="rId22"/>
    <p:sldId id="285" r:id="rId23"/>
    <p:sldId id="286" r:id="rId24"/>
    <p:sldId id="288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shall Miley" initials="MM" lastIdx="1" clrIdx="0">
    <p:extLst>
      <p:ext uri="{19B8F6BF-5375-455C-9EA6-DF929625EA0E}">
        <p15:presenceInfo xmlns:p15="http://schemas.microsoft.com/office/powerpoint/2012/main" userId="684f18c48aca15e5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A108"/>
    <a:srgbClr val="F2FD87"/>
    <a:srgbClr val="F8FEBA"/>
    <a:srgbClr val="232323"/>
    <a:srgbClr val="FDF1E3"/>
    <a:srgbClr val="FF0000"/>
    <a:srgbClr val="E39407"/>
    <a:srgbClr val="ECFC52"/>
    <a:srgbClr val="C9FFC9"/>
    <a:srgbClr val="9BFF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96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528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Project%201\&#128203;Project%201%20Workbook%20Template%20-%20AN%204.1%20(10%20Week)(2)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.Miley\Documents\GA\Excel\Projects\Project%201\AirBNB_Asheville_listings(2)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Ex1.xml.rels><?xml version="1.0" encoding="UTF-8" standalone="yes"?>
<Relationships xmlns="http://schemas.openxmlformats.org/package/2006/relationships"><Relationship Id="rId3" Type="http://schemas.microsoft.com/office/2011/relationships/chartColorStyle" Target="colors1.xml"/><Relationship Id="rId2" Type="http://schemas.microsoft.com/office/2011/relationships/chartStyle" Target="style1.xml"/><Relationship Id="rId1" Type="http://schemas.openxmlformats.org/officeDocument/2006/relationships/oleObject" Target="file:///C:\Users\M.Miley\Documents\GA\Excel\Projects\Project%201\&#128203;Project%201%20Workbook%20Template%20-%20AN%204.1%20(10%20Week)(2)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pieChart>
        <c:varyColors val="1"/>
        <c:ser>
          <c:idx val="0"/>
          <c:order val="0"/>
          <c:tx>
            <c:v>Count of price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029-4C70-98E6-E520B53EDD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029-4C70-98E6-E520B53EDD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029-4C70-98E6-E520B53EDD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029-4C70-98E6-E520B53EDD6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029-4C70-98E6-E520B53EDD60}"/>
              </c:ext>
            </c:extLst>
          </c:dPt>
          <c:dLbls>
            <c:delete val="1"/>
          </c:dLbls>
          <c:cat>
            <c:strLit>
              <c:ptCount val="5"/>
              <c:pt idx="0">
                <c:v>Entire Units</c:v>
              </c:pt>
              <c:pt idx="1">
                <c:v>Private Room</c:v>
              </c:pt>
              <c:pt idx="2">
                <c:v>Shared Units</c:v>
              </c:pt>
              <c:pt idx="3">
                <c:v>Farm stay</c:v>
              </c:pt>
              <c:pt idx="4">
                <c:v>Campsite</c:v>
              </c:pt>
            </c:strLit>
          </c:cat>
          <c:val>
            <c:numLit>
              <c:formatCode>General</c:formatCode>
              <c:ptCount val="5"/>
              <c:pt idx="0">
                <c:v>2191</c:v>
              </c:pt>
              <c:pt idx="1">
                <c:v>407</c:v>
              </c:pt>
              <c:pt idx="2">
                <c:v>8</c:v>
              </c:pt>
              <c:pt idx="3">
                <c:v>10</c:v>
              </c:pt>
              <c:pt idx="4">
                <c:v>10</c:v>
              </c:pt>
            </c:numLit>
          </c:val>
          <c:extLst>
            <c:ext xmlns:c16="http://schemas.microsoft.com/office/drawing/2014/chart" uri="{C3380CC4-5D6E-409C-BE32-E72D297353CC}">
              <c16:uniqueId val="{0000000A-1029-4C70-98E6-E520B53EDD60}"/>
            </c:ext>
          </c:extLst>
        </c:ser>
        <c:ser>
          <c:idx val="1"/>
          <c:order val="1"/>
          <c:tx>
            <c:v>Series2</c:v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1029-4C70-98E6-E520B53EDD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E-1029-4C70-98E6-E520B53EDD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0-1029-4C70-98E6-E520B53EDD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2-1029-4C70-98E6-E520B53EDD6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1029-4C70-98E6-E520B53EDD6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Lit>
              <c:ptCount val="5"/>
              <c:pt idx="0">
                <c:v>Entire Units</c:v>
              </c:pt>
              <c:pt idx="1">
                <c:v>Private Room</c:v>
              </c:pt>
              <c:pt idx="2">
                <c:v>Shared Units</c:v>
              </c:pt>
              <c:pt idx="3">
                <c:v>Farm stay</c:v>
              </c:pt>
              <c:pt idx="4">
                <c:v>Campsite</c:v>
              </c:pt>
            </c:strLit>
          </c:cat>
          <c:val>
            <c:numLit>
              <c:formatCode>General</c:formatCode>
              <c:ptCount val="5"/>
              <c:pt idx="0">
                <c:v>424031</c:v>
              </c:pt>
              <c:pt idx="1">
                <c:v>52619</c:v>
              </c:pt>
              <c:pt idx="2">
                <c:v>500</c:v>
              </c:pt>
              <c:pt idx="3">
                <c:v>1514</c:v>
              </c:pt>
              <c:pt idx="4">
                <c:v>876</c:v>
              </c:pt>
            </c:numLit>
          </c:val>
          <c:extLst>
            <c:ext xmlns:c16="http://schemas.microsoft.com/office/drawing/2014/chart" uri="{C3380CC4-5D6E-409C-BE32-E72D297353CC}">
              <c16:uniqueId val="{00000015-1029-4C70-98E6-E520B53EDD60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[AirBNB_Asheville_listings(2).xlsx]Beds!PivotTable10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price by bedrooms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Beds!$B$3</c:f>
              <c:strCache>
                <c:ptCount val="1"/>
                <c:pt idx="0">
                  <c:v>Average of price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Beds!$A$4:$A$14</c:f>
              <c:strCache>
                <c:ptCount val="1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(blank)</c:v>
                </c:pt>
              </c:strCache>
            </c:strRef>
          </c:cat>
          <c:val>
            <c:numRef>
              <c:f>Beds!$B$4:$B$14</c:f>
              <c:numCache>
                <c:formatCode>_("$"* #,##0.00_);_("$"* \(#,##0.00\);_("$"* "-"??_);_(@_)</c:formatCode>
                <c:ptCount val="10"/>
                <c:pt idx="0">
                  <c:v>120.29783693843594</c:v>
                </c:pt>
                <c:pt idx="1">
                  <c:v>185.79402985074626</c:v>
                </c:pt>
                <c:pt idx="2">
                  <c:v>255.56613756613757</c:v>
                </c:pt>
                <c:pt idx="3">
                  <c:v>361.98591549295776</c:v>
                </c:pt>
                <c:pt idx="4">
                  <c:v>493.38461538461536</c:v>
                </c:pt>
                <c:pt idx="5">
                  <c:v>705.28571428571433</c:v>
                </c:pt>
                <c:pt idx="6">
                  <c:v>941.125</c:v>
                </c:pt>
                <c:pt idx="7">
                  <c:v>1824</c:v>
                </c:pt>
                <c:pt idx="8">
                  <c:v>1318</c:v>
                </c:pt>
                <c:pt idx="9">
                  <c:v>100.68711656441718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6A-4F4A-877A-5213F77B75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98885856"/>
        <c:axId val="598887824"/>
      </c:barChart>
      <c:catAx>
        <c:axId val="59888585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Bedrooms</a:t>
                </a:r>
              </a:p>
            </c:rich>
          </c:tx>
          <c:layout>
            <c:manualLayout>
              <c:xMode val="edge"/>
              <c:yMode val="edge"/>
              <c:x val="0.45969369501204399"/>
              <c:y val="0.86826395235264919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887824"/>
        <c:crosses val="autoZero"/>
        <c:auto val="1"/>
        <c:lblAlgn val="ctr"/>
        <c:lblOffset val="100"/>
        <c:noMultiLvlLbl val="0"/>
      </c:catAx>
      <c:valAx>
        <c:axId val="59888782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Average Price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885856"/>
        <c:crosses val="autoZero"/>
        <c:crossBetween val="between"/>
      </c:valAx>
      <c:spPr>
        <a:noFill/>
        <a:ln>
          <a:solidFill>
            <a:schemeClr val="accent1">
              <a:shade val="50000"/>
            </a:schemeClr>
          </a:solidFill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>
          <a:shade val="50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forward val="2"/>
            <c:dispRSqr val="0"/>
            <c:dispEq val="0"/>
          </c:trendline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linear"/>
            <c:dispRSqr val="0"/>
            <c:dispEq val="0"/>
          </c:trendline>
          <c:xVal>
            <c:numRef>
              <c:f>'Analysis &amp; Charts'!$BE$1:$BE$9</c:f>
              <c:numCache>
                <c:formatCode>General</c:formatCode>
                <c:ptCount val="9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</c:numCache>
            </c:numRef>
          </c:xVal>
          <c:yVal>
            <c:numRef>
              <c:f>'Analysis &amp; Charts'!$BF$1:$BF$9</c:f>
              <c:numCache>
                <c:formatCode>_("$"* #,##0.00_);_("$"* \(#,##0.00\);_("$"* "-"??_);_(@_)</c:formatCode>
                <c:ptCount val="9"/>
                <c:pt idx="0">
                  <c:v>120.29783693843594</c:v>
                </c:pt>
                <c:pt idx="1">
                  <c:v>185.79402985074626</c:v>
                </c:pt>
                <c:pt idx="2">
                  <c:v>255.56613756613757</c:v>
                </c:pt>
                <c:pt idx="3">
                  <c:v>361.98591549295776</c:v>
                </c:pt>
                <c:pt idx="4">
                  <c:v>493.38461538461536</c:v>
                </c:pt>
                <c:pt idx="5">
                  <c:v>705.28571428571433</c:v>
                </c:pt>
                <c:pt idx="6">
                  <c:v>941.125</c:v>
                </c:pt>
                <c:pt idx="7">
                  <c:v>1824</c:v>
                </c:pt>
                <c:pt idx="8">
                  <c:v>1318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2-221B-43AC-98AE-304E289A01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15021904"/>
        <c:axId val="515022232"/>
      </c:scatterChart>
      <c:valAx>
        <c:axId val="515021904"/>
        <c:scaling>
          <c:orientation val="minMax"/>
          <c:max val="10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Bedrooms</a:t>
                </a:r>
              </a:p>
            </c:rich>
          </c:tx>
          <c:layout>
            <c:manualLayout>
              <c:xMode val="edge"/>
              <c:yMode val="edge"/>
              <c:x val="0.50305599300087489"/>
              <c:y val="0.90509259259259256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5022232"/>
        <c:crosses val="autoZero"/>
        <c:crossBetween val="midCat"/>
      </c:valAx>
      <c:valAx>
        <c:axId val="515022232"/>
        <c:scaling>
          <c:orientation val="minMax"/>
          <c:min val="0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Average Price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15021904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accent1">
          <a:lumMod val="75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[AirBNB_Asheville_listings(2).xlsx]Nhood!PivotTable1</c:name>
    <c:fmtId val="1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price by neighborhood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Nhood!$B$3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Nhood!$A$4:$A$12</c:f>
              <c:strCache>
                <c:ptCount val="8"/>
                <c:pt idx="0">
                  <c:v>28801</c:v>
                </c:pt>
                <c:pt idx="1">
                  <c:v>28803</c:v>
                </c:pt>
                <c:pt idx="2">
                  <c:v>28732</c:v>
                </c:pt>
                <c:pt idx="3">
                  <c:v>28804</c:v>
                </c:pt>
                <c:pt idx="4">
                  <c:v>28805</c:v>
                </c:pt>
                <c:pt idx="5">
                  <c:v>28704</c:v>
                </c:pt>
                <c:pt idx="6">
                  <c:v>28715</c:v>
                </c:pt>
                <c:pt idx="7">
                  <c:v>28806</c:v>
                </c:pt>
              </c:strCache>
            </c:strRef>
          </c:cat>
          <c:val>
            <c:numRef>
              <c:f>Nhood!$B$4:$B$12</c:f>
              <c:numCache>
                <c:formatCode>"$"#,##0.00</c:formatCode>
                <c:ptCount val="8"/>
                <c:pt idx="0">
                  <c:v>218.94668820678513</c:v>
                </c:pt>
                <c:pt idx="1">
                  <c:v>200.32122905027933</c:v>
                </c:pt>
                <c:pt idx="2">
                  <c:v>196.74193548387098</c:v>
                </c:pt>
                <c:pt idx="3">
                  <c:v>193.36555891238672</c:v>
                </c:pt>
                <c:pt idx="4">
                  <c:v>177.63320463320463</c:v>
                </c:pt>
                <c:pt idx="5">
                  <c:v>172.01796407185628</c:v>
                </c:pt>
                <c:pt idx="6">
                  <c:v>162.35897435897436</c:v>
                </c:pt>
                <c:pt idx="7">
                  <c:v>144.54388297872342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6D7-405F-A324-17B4D6073D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7827104"/>
        <c:axId val="597822512"/>
      </c:barChart>
      <c:catAx>
        <c:axId val="59782710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Neighborhood</a:t>
                </a:r>
              </a:p>
            </c:rich>
          </c:tx>
          <c:layout>
            <c:manualLayout>
              <c:xMode val="edge"/>
              <c:yMode val="edge"/>
              <c:x val="0.43714662679541511"/>
              <c:y val="0.9250860278822613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822512"/>
        <c:crosses val="autoZero"/>
        <c:auto val="1"/>
        <c:lblAlgn val="ctr"/>
        <c:lblOffset val="100"/>
        <c:noMultiLvlLbl val="0"/>
      </c:catAx>
      <c:valAx>
        <c:axId val="59782251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Average price</a:t>
                </a:r>
              </a:p>
            </c:rich>
          </c:tx>
          <c:layout>
            <c:manualLayout>
              <c:xMode val="edge"/>
              <c:yMode val="edge"/>
              <c:x val="1.7656591801996538E-2"/>
              <c:y val="0.38532356829699993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827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[AirBNB_Asheville_listings(2).xlsx]Nhood2!PivotTable11</c:name>
    <c:fmtId val="3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Percent of count by price category </a:t>
            </a:r>
            <a:r>
              <a:rPr lang="en-US" baseline="0" dirty="0"/>
              <a:t>by neighborhood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bg1">
              <a:lumMod val="8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bg1">
              <a:lumMod val="8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bg1">
              <a:lumMod val="85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4">
              <a:lumMod val="20000"/>
              <a:lumOff val="80000"/>
            </a:schemeClr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Nhood2!$B$3:$B$4</c:f>
              <c:strCache>
                <c:ptCount val="1"/>
                <c:pt idx="0">
                  <c:v>high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Nhood2!$A$5:$A$13</c:f>
              <c:strCache>
                <c:ptCount val="8"/>
                <c:pt idx="0">
                  <c:v>28801</c:v>
                </c:pt>
                <c:pt idx="1">
                  <c:v>28806</c:v>
                </c:pt>
                <c:pt idx="2">
                  <c:v>28804</c:v>
                </c:pt>
                <c:pt idx="3">
                  <c:v>28803</c:v>
                </c:pt>
                <c:pt idx="4">
                  <c:v>28805</c:v>
                </c:pt>
                <c:pt idx="5">
                  <c:v>28704</c:v>
                </c:pt>
                <c:pt idx="6">
                  <c:v>28715</c:v>
                </c:pt>
                <c:pt idx="7">
                  <c:v>28732</c:v>
                </c:pt>
              </c:strCache>
            </c:strRef>
          </c:cat>
          <c:val>
            <c:numRef>
              <c:f>Nhood2!$B$5:$B$13</c:f>
              <c:numCache>
                <c:formatCode>0%</c:formatCode>
                <c:ptCount val="8"/>
                <c:pt idx="0">
                  <c:v>0.42810985460420031</c:v>
                </c:pt>
                <c:pt idx="1">
                  <c:v>0.15558510638297873</c:v>
                </c:pt>
                <c:pt idx="2">
                  <c:v>0.35045317220543809</c:v>
                </c:pt>
                <c:pt idx="3">
                  <c:v>0.29050279329608941</c:v>
                </c:pt>
                <c:pt idx="4">
                  <c:v>0.27413127413127414</c:v>
                </c:pt>
                <c:pt idx="5">
                  <c:v>0.23952095808383234</c:v>
                </c:pt>
                <c:pt idx="6">
                  <c:v>0.24358974358974358</c:v>
                </c:pt>
                <c:pt idx="7">
                  <c:v>0.27419354838709675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FA5-4665-B20A-3259EA36DB36}"/>
            </c:ext>
          </c:extLst>
        </c:ser>
        <c:ser>
          <c:idx val="1"/>
          <c:order val="1"/>
          <c:tx>
            <c:strRef>
              <c:f>Nhood2!$C$3:$C$4</c:f>
              <c:strCache>
                <c:ptCount val="1"/>
                <c:pt idx="0">
                  <c:v>low</c:v>
                </c:pt>
              </c:strCache>
            </c:strRef>
          </c:tx>
          <c:spPr>
            <a:solidFill>
              <a:schemeClr val="bg1">
                <a:lumMod val="85000"/>
              </a:schemeClr>
            </a:solidFill>
            <a:ln>
              <a:noFill/>
            </a:ln>
            <a:effectLst/>
          </c:spPr>
          <c:invertIfNegative val="0"/>
          <c:cat>
            <c:strRef>
              <c:f>Nhood2!$A$5:$A$13</c:f>
              <c:strCache>
                <c:ptCount val="8"/>
                <c:pt idx="0">
                  <c:v>28801</c:v>
                </c:pt>
                <c:pt idx="1">
                  <c:v>28806</c:v>
                </c:pt>
                <c:pt idx="2">
                  <c:v>28804</c:v>
                </c:pt>
                <c:pt idx="3">
                  <c:v>28803</c:v>
                </c:pt>
                <c:pt idx="4">
                  <c:v>28805</c:v>
                </c:pt>
                <c:pt idx="5">
                  <c:v>28704</c:v>
                </c:pt>
                <c:pt idx="6">
                  <c:v>28715</c:v>
                </c:pt>
                <c:pt idx="7">
                  <c:v>28732</c:v>
                </c:pt>
              </c:strCache>
            </c:strRef>
          </c:cat>
          <c:val>
            <c:numRef>
              <c:f>Nhood2!$C$5:$C$13</c:f>
              <c:numCache>
                <c:formatCode>0%</c:formatCode>
                <c:ptCount val="8"/>
                <c:pt idx="0">
                  <c:v>0.2197092084006462</c:v>
                </c:pt>
                <c:pt idx="1">
                  <c:v>0.37632978723404253</c:v>
                </c:pt>
                <c:pt idx="2">
                  <c:v>0.23564954682779457</c:v>
                </c:pt>
                <c:pt idx="3">
                  <c:v>0.2988826815642458</c:v>
                </c:pt>
                <c:pt idx="4">
                  <c:v>0.33976833976833976</c:v>
                </c:pt>
                <c:pt idx="5">
                  <c:v>0.31736526946107785</c:v>
                </c:pt>
                <c:pt idx="6">
                  <c:v>0.24358974358974358</c:v>
                </c:pt>
                <c:pt idx="7">
                  <c:v>0.30645161290322581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FA5-4665-B20A-3259EA36DB36}"/>
            </c:ext>
          </c:extLst>
        </c:ser>
        <c:ser>
          <c:idx val="2"/>
          <c:order val="2"/>
          <c:tx>
            <c:strRef>
              <c:f>Nhood2!$D$3:$D$4</c:f>
              <c:strCache>
                <c:ptCount val="1"/>
                <c:pt idx="0">
                  <c:v>medium</c:v>
                </c:pt>
              </c:strCache>
            </c:strRef>
          </c:tx>
          <c:spPr>
            <a:solidFill>
              <a:schemeClr val="accent4">
                <a:lumMod val="20000"/>
                <a:lumOff val="80000"/>
              </a:schemeClr>
            </a:solidFill>
            <a:ln>
              <a:noFill/>
            </a:ln>
            <a:effectLst/>
          </c:spPr>
          <c:invertIfNegative val="0"/>
          <c:cat>
            <c:strRef>
              <c:f>Nhood2!$A$5:$A$13</c:f>
              <c:strCache>
                <c:ptCount val="8"/>
                <c:pt idx="0">
                  <c:v>28801</c:v>
                </c:pt>
                <c:pt idx="1">
                  <c:v>28806</c:v>
                </c:pt>
                <c:pt idx="2">
                  <c:v>28804</c:v>
                </c:pt>
                <c:pt idx="3">
                  <c:v>28803</c:v>
                </c:pt>
                <c:pt idx="4">
                  <c:v>28805</c:v>
                </c:pt>
                <c:pt idx="5">
                  <c:v>28704</c:v>
                </c:pt>
                <c:pt idx="6">
                  <c:v>28715</c:v>
                </c:pt>
                <c:pt idx="7">
                  <c:v>28732</c:v>
                </c:pt>
              </c:strCache>
            </c:strRef>
          </c:cat>
          <c:val>
            <c:numRef>
              <c:f>Nhood2!$D$5:$D$13</c:f>
              <c:numCache>
                <c:formatCode>0%</c:formatCode>
                <c:ptCount val="8"/>
                <c:pt idx="0">
                  <c:v>0.35218093699515346</c:v>
                </c:pt>
                <c:pt idx="1">
                  <c:v>0.46808510638297873</c:v>
                </c:pt>
                <c:pt idx="2">
                  <c:v>0.41389728096676737</c:v>
                </c:pt>
                <c:pt idx="3">
                  <c:v>0.41061452513966479</c:v>
                </c:pt>
                <c:pt idx="4">
                  <c:v>0.38610038610038611</c:v>
                </c:pt>
                <c:pt idx="5">
                  <c:v>0.44311377245508982</c:v>
                </c:pt>
                <c:pt idx="6">
                  <c:v>0.51282051282051277</c:v>
                </c:pt>
                <c:pt idx="7">
                  <c:v>0.41935483870967744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FA5-4665-B20A-3259EA36DB3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8859544"/>
        <c:axId val="598860856"/>
      </c:barChart>
      <c:catAx>
        <c:axId val="5988595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Neighborhood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860856"/>
        <c:crosses val="autoZero"/>
        <c:auto val="1"/>
        <c:lblAlgn val="ctr"/>
        <c:lblOffset val="100"/>
        <c:noMultiLvlLbl val="0"/>
      </c:catAx>
      <c:valAx>
        <c:axId val="598860856"/>
        <c:scaling>
          <c:orientation val="minMax"/>
        </c:scaling>
        <c:delete val="0"/>
        <c:axPos val="l"/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8859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rgbClr val="FBFBFB"/>
    </a:solidFill>
    <a:ln w="9525" cap="flat" cmpd="sng" algn="ctr">
      <a:solidFill>
        <a:schemeClr val="tx2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[AirBNB_Asheville_listings(2).xlsx]Wifi!PivotTable15</c:name>
    <c:fmtId val="2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price by </a:t>
            </a:r>
            <a:r>
              <a:rPr lang="en-US" dirty="0" err="1"/>
              <a:t>WiFi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rgbClr val="0070C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0070C0"/>
          </a:solidFill>
          <a:ln>
            <a:noFill/>
          </a:ln>
          <a:effectLst/>
        </c:spPr>
      </c:pivotFmt>
      <c:pivotFmt>
        <c:idx val="2"/>
        <c:spPr>
          <a:solidFill>
            <a:srgbClr val="0070C0"/>
          </a:solidFill>
          <a:ln>
            <a:noFill/>
          </a:ln>
          <a:effectLst/>
        </c:spPr>
      </c:pivotFmt>
      <c:pivotFmt>
        <c:idx val="3"/>
        <c:spPr>
          <a:solidFill>
            <a:srgbClr val="0070C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rgbClr val="0070C0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Wifi!$B$3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Wifi!$A$4:$A$6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Wifi!$B$4:$B$6</c:f>
              <c:numCache>
                <c:formatCode>_("$"* #,##0.00_);_("$"* \(#,##0.00\);_("$"* "-"??_);_(@_)</c:formatCode>
                <c:ptCount val="2"/>
                <c:pt idx="0">
                  <c:v>137.25</c:v>
                </c:pt>
                <c:pt idx="1">
                  <c:v>183.03074558032282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14-443C-841A-F4ACDE8DE3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82550104"/>
        <c:axId val="582558632"/>
      </c:barChart>
      <c:catAx>
        <c:axId val="58255010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558632"/>
        <c:crosses val="autoZero"/>
        <c:auto val="1"/>
        <c:lblAlgn val="ctr"/>
        <c:lblOffset val="100"/>
        <c:noMultiLvlLbl val="0"/>
      </c:catAx>
      <c:valAx>
        <c:axId val="582558632"/>
        <c:scaling>
          <c:orientation val="minMax"/>
        </c:scaling>
        <c:delete val="0"/>
        <c:axPos val="b"/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550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[AirBNB_Asheville_listings(2).xlsx]Kitchen!PivotTable12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Average price by Kitchen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Kitchen!$B$3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Kitchen!$A$4:$A$6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Kitchen!$B$4:$B$6</c:f>
              <c:numCache>
                <c:formatCode>_("$"* #,##0.00_);_("$"* \(#,##0.00\);_("$"* "-"??_);_(@_)</c:formatCode>
                <c:ptCount val="2"/>
                <c:pt idx="0">
                  <c:v>129.75675675675674</c:v>
                </c:pt>
                <c:pt idx="1">
                  <c:v>195.14215445154943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7D5-45AF-B532-4F2FFC51C43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79470352"/>
        <c:axId val="579470680"/>
      </c:barChart>
      <c:catAx>
        <c:axId val="5794703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9470680"/>
        <c:crosses val="autoZero"/>
        <c:auto val="1"/>
        <c:lblAlgn val="ctr"/>
        <c:lblOffset val="100"/>
        <c:noMultiLvlLbl val="0"/>
      </c:catAx>
      <c:valAx>
        <c:axId val="579470680"/>
        <c:scaling>
          <c:orientation val="minMax"/>
        </c:scaling>
        <c:delete val="0"/>
        <c:axPos val="b"/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9470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[AirBNB_Asheville_listings(2).xlsx]B-fast!PivotTable14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 price</a:t>
            </a:r>
            <a:r>
              <a:rPr lang="en-US" baseline="0" dirty="0"/>
              <a:t> by</a:t>
            </a:r>
            <a:r>
              <a:rPr lang="en-US" dirty="0"/>
              <a:t> Breakfast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'B-fast'!$B$3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'B-fast'!$A$4:$A$6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'B-fast'!$B$4:$B$6</c:f>
              <c:numCache>
                <c:formatCode>_("$"* #,##0.00_);_("$"* \(#,##0.00\);_("$"* "-"??_);_(@_)</c:formatCode>
                <c:ptCount val="2"/>
                <c:pt idx="0">
                  <c:v>179.20845542067812</c:v>
                </c:pt>
                <c:pt idx="1">
                  <c:v>192.41949152542372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F71-4118-B01B-2D007F6D12D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97634392"/>
        <c:axId val="597636032"/>
      </c:barChart>
      <c:catAx>
        <c:axId val="5976343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636032"/>
        <c:crosses val="autoZero"/>
        <c:auto val="1"/>
        <c:lblAlgn val="ctr"/>
        <c:lblOffset val="100"/>
        <c:noMultiLvlLbl val="0"/>
      </c:catAx>
      <c:valAx>
        <c:axId val="597636032"/>
        <c:scaling>
          <c:orientation val="minMax"/>
        </c:scaling>
        <c:delete val="0"/>
        <c:axPos val="b"/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7634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[AirBNB_Asheville_listings(2).xlsx]Pool!PivotTable15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Average</a:t>
            </a:r>
            <a:r>
              <a:rPr lang="en-US" baseline="0" dirty="0"/>
              <a:t> price by Pool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Pool!$B$3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0070C0"/>
            </a:solidFill>
            <a:ln>
              <a:noFill/>
            </a:ln>
            <a:effectLst/>
          </c:spPr>
          <c:invertIfNegative val="0"/>
          <c:cat>
            <c:strRef>
              <c:f>Pool!$A$4:$A$6</c:f>
              <c:strCache>
                <c:ptCount val="2"/>
                <c:pt idx="0">
                  <c:v>no</c:v>
                </c:pt>
                <c:pt idx="1">
                  <c:v>yes</c:v>
                </c:pt>
              </c:strCache>
            </c:strRef>
          </c:cat>
          <c:val>
            <c:numRef>
              <c:f>Pool!$B$4:$B$6</c:f>
              <c:numCache>
                <c:formatCode>"$"#,##0.00</c:formatCode>
                <c:ptCount val="2"/>
                <c:pt idx="0">
                  <c:v>177.41679873217115</c:v>
                </c:pt>
                <c:pt idx="1">
                  <c:v>254.85148514851485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B4C-401B-965D-10D1E7EA531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82557976"/>
        <c:axId val="582551088"/>
      </c:barChart>
      <c:catAx>
        <c:axId val="5825579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551088"/>
        <c:crosses val="autoZero"/>
        <c:auto val="1"/>
        <c:lblAlgn val="ctr"/>
        <c:lblOffset val="100"/>
        <c:noMultiLvlLbl val="0"/>
      </c:catAx>
      <c:valAx>
        <c:axId val="582551088"/>
        <c:scaling>
          <c:orientation val="minMax"/>
        </c:scaling>
        <c:delete val="0"/>
        <c:axPos val="b"/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82557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solidFill>
        <a:schemeClr val="tx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Ex1.xml><?xml version="1.0" encoding="utf-8"?>
<cx:chartSpace xmlns:a="http://schemas.openxmlformats.org/drawingml/2006/main" xmlns:r="http://schemas.openxmlformats.org/officeDocument/2006/relationships" xmlns:cx="http://schemas.microsoft.com/office/drawing/2014/chartex">
  <cx:chartData>
    <cx:externalData r:id="rId1" cx:autoUpdate="0"/>
    <cx:data id="0">
      <cx:numDim type="val">
        <cx:f>Clean_Data!$S$2:$S$2626</cx:f>
        <cx:lvl ptCount="2625" formatCode="0.00">
          <cx:pt idx="0">120</cx:pt>
          <cx:pt idx="1">90</cx:pt>
          <cx:pt idx="2">66</cx:pt>
          <cx:pt idx="3">33</cx:pt>
          <cx:pt idx="4">125</cx:pt>
          <cx:pt idx="5">45</cx:pt>
          <cx:pt idx="6">134</cx:pt>
          <cx:pt idx="7">68</cx:pt>
          <cx:pt idx="8">76</cx:pt>
          <cx:pt idx="9">50</cx:pt>
          <cx:pt idx="10">289</cx:pt>
          <cx:pt idx="11">75</cx:pt>
          <cx:pt idx="12">125</cx:pt>
          <cx:pt idx="13">134</cx:pt>
          <cx:pt idx="14">132</cx:pt>
          <cx:pt idx="15">137</cx:pt>
          <cx:pt idx="16">80</cx:pt>
          <cx:pt idx="17">75</cx:pt>
          <cx:pt idx="18">55</cx:pt>
          <cx:pt idx="19">158</cx:pt>
          <cx:pt idx="20">125</cx:pt>
          <cx:pt idx="21">91</cx:pt>
          <cx:pt idx="22">47</cx:pt>
          <cx:pt idx="23">175</cx:pt>
          <cx:pt idx="24">95</cx:pt>
          <cx:pt idx="25">239</cx:pt>
          <cx:pt idx="26">198</cx:pt>
          <cx:pt idx="27">65</cx:pt>
          <cx:pt idx="28">102</cx:pt>
          <cx:pt idx="29">150</cx:pt>
          <cx:pt idx="30">71</cx:pt>
          <cx:pt idx="31">332</cx:pt>
          <cx:pt idx="32">160</cx:pt>
          <cx:pt idx="33">151</cx:pt>
          <cx:pt idx="34">130</cx:pt>
          <cx:pt idx="35">165</cx:pt>
          <cx:pt idx="36">105</cx:pt>
          <cx:pt idx="37">147</cx:pt>
          <cx:pt idx="38">95</cx:pt>
          <cx:pt idx="39">95</cx:pt>
          <cx:pt idx="40">95</cx:pt>
          <cx:pt idx="41">57</cx:pt>
          <cx:pt idx="42">115</cx:pt>
          <cx:pt idx="43">166</cx:pt>
          <cx:pt idx="44">80</cx:pt>
          <cx:pt idx="45">158</cx:pt>
          <cx:pt idx="46">85</cx:pt>
          <cx:pt idx="47">236</cx:pt>
          <cx:pt idx="48">70</cx:pt>
          <cx:pt idx="49">85</cx:pt>
          <cx:pt idx="50">135</cx:pt>
          <cx:pt idx="51">79</cx:pt>
          <cx:pt idx="52">85</cx:pt>
          <cx:pt idx="53">300</cx:pt>
          <cx:pt idx="54">160</cx:pt>
          <cx:pt idx="55">64</cx:pt>
          <cx:pt idx="56">92</cx:pt>
          <cx:pt idx="57">250</cx:pt>
          <cx:pt idx="58">65</cx:pt>
          <cx:pt idx="59">87</cx:pt>
          <cx:pt idx="60">144</cx:pt>
          <cx:pt idx="61">165</cx:pt>
          <cx:pt idx="62">49</cx:pt>
          <cx:pt idx="63">77</cx:pt>
          <cx:pt idx="64">105</cx:pt>
          <cx:pt idx="65">92</cx:pt>
          <cx:pt idx="66">65</cx:pt>
          <cx:pt idx="67">29</cx:pt>
          <cx:pt idx="68">91</cx:pt>
          <cx:pt idx="69">194</cx:pt>
          <cx:pt idx="70">91</cx:pt>
          <cx:pt idx="71">90</cx:pt>
          <cx:pt idx="72">151</cx:pt>
          <cx:pt idx="73">239</cx:pt>
          <cx:pt idx="74">85</cx:pt>
          <cx:pt idx="75">631</cx:pt>
          <cx:pt idx="76">79</cx:pt>
          <cx:pt idx="77">105</cx:pt>
          <cx:pt idx="78">140</cx:pt>
          <cx:pt idx="79">129</cx:pt>
          <cx:pt idx="80">102</cx:pt>
          <cx:pt idx="81">85</cx:pt>
          <cx:pt idx="82">153</cx:pt>
          <cx:pt idx="83">211</cx:pt>
          <cx:pt idx="84">209</cx:pt>
          <cx:pt idx="85">46</cx:pt>
          <cx:pt idx="86">33</cx:pt>
          <cx:pt idx="87">72</cx:pt>
          <cx:pt idx="88">170</cx:pt>
          <cx:pt idx="89">42</cx:pt>
          <cx:pt idx="90">160</cx:pt>
          <cx:pt idx="91">75</cx:pt>
          <cx:pt idx="92">150</cx:pt>
          <cx:pt idx="93">90</cx:pt>
          <cx:pt idx="94">52</cx:pt>
          <cx:pt idx="95">250</cx:pt>
          <cx:pt idx="96">55</cx:pt>
          <cx:pt idx="97">97</cx:pt>
          <cx:pt idx="98">126</cx:pt>
          <cx:pt idx="99">96</cx:pt>
          <cx:pt idx="100">131</cx:pt>
          <cx:pt idx="101">136</cx:pt>
          <cx:pt idx="102">792</cx:pt>
          <cx:pt idx="103">76</cx:pt>
          <cx:pt idx="104">274</cx:pt>
          <cx:pt idx="105">124</cx:pt>
          <cx:pt idx="106">156</cx:pt>
          <cx:pt idx="107">110</cx:pt>
          <cx:pt idx="108">130</cx:pt>
          <cx:pt idx="109">364</cx:pt>
          <cx:pt idx="110">66</cx:pt>
          <cx:pt idx="111">55</cx:pt>
          <cx:pt idx="112">280</cx:pt>
          <cx:pt idx="113">77</cx:pt>
          <cx:pt idx="114">99</cx:pt>
          <cx:pt idx="115">72</cx:pt>
          <cx:pt idx="116">240</cx:pt>
          <cx:pt idx="117">112</cx:pt>
          <cx:pt idx="118">54</cx:pt>
          <cx:pt idx="119">58</cx:pt>
          <cx:pt idx="120">62</cx:pt>
          <cx:pt idx="121">109</cx:pt>
          <cx:pt idx="122">42</cx:pt>
          <cx:pt idx="123">200</cx:pt>
          <cx:pt idx="124">180</cx:pt>
          <cx:pt idx="125">72</cx:pt>
          <cx:pt idx="126">267</cx:pt>
          <cx:pt idx="127">96</cx:pt>
          <cx:pt idx="128">111</cx:pt>
          <cx:pt idx="129">250</cx:pt>
          <cx:pt idx="130">124</cx:pt>
          <cx:pt idx="131">307</cx:pt>
          <cx:pt idx="132">347</cx:pt>
          <cx:pt idx="133">180</cx:pt>
          <cx:pt idx="134">250</cx:pt>
          <cx:pt idx="135">49</cx:pt>
          <cx:pt idx="136">99</cx:pt>
          <cx:pt idx="137">166</cx:pt>
          <cx:pt idx="138">475</cx:pt>
          <cx:pt idx="139">110</cx:pt>
          <cx:pt idx="140">113</cx:pt>
          <cx:pt idx="141">89</cx:pt>
          <cx:pt idx="142">576</cx:pt>
          <cx:pt idx="143">92</cx:pt>
          <cx:pt idx="144">86</cx:pt>
          <cx:pt idx="145">229</cx:pt>
          <cx:pt idx="146">60</cx:pt>
          <cx:pt idx="147">88</cx:pt>
          <cx:pt idx="148">73</cx:pt>
          <cx:pt idx="149">119</cx:pt>
          <cx:pt idx="150">168</cx:pt>
          <cx:pt idx="151">101</cx:pt>
          <cx:pt idx="152">52</cx:pt>
          <cx:pt idx="153">50</cx:pt>
          <cx:pt idx="154">203</cx:pt>
          <cx:pt idx="155">60</cx:pt>
          <cx:pt idx="156">93</cx:pt>
          <cx:pt idx="157">72</cx:pt>
          <cx:pt idx="158">106</cx:pt>
          <cx:pt idx="159">67</cx:pt>
          <cx:pt idx="160">65</cx:pt>
          <cx:pt idx="161">92</cx:pt>
          <cx:pt idx="162">99</cx:pt>
          <cx:pt idx="163">295</cx:pt>
          <cx:pt idx="164">152</cx:pt>
          <cx:pt idx="165">166</cx:pt>
          <cx:pt idx="166">189</cx:pt>
          <cx:pt idx="167">98</cx:pt>
          <cx:pt idx="168">33</cx:pt>
          <cx:pt idx="169">70</cx:pt>
          <cx:pt idx="170">108</cx:pt>
          <cx:pt idx="171">53</cx:pt>
          <cx:pt idx="172">92</cx:pt>
          <cx:pt idx="173">97</cx:pt>
          <cx:pt idx="174">60</cx:pt>
          <cx:pt idx="175">88</cx:pt>
          <cx:pt idx="176">125</cx:pt>
          <cx:pt idx="177">332</cx:pt>
          <cx:pt idx="178">95</cx:pt>
          <cx:pt idx="179">114</cx:pt>
          <cx:pt idx="180">95</cx:pt>
          <cx:pt idx="181">117</cx:pt>
          <cx:pt idx="182">103</cx:pt>
          <cx:pt idx="183">83</cx:pt>
          <cx:pt idx="184">81</cx:pt>
          <cx:pt idx="185">93</cx:pt>
          <cx:pt idx="186">88</cx:pt>
          <cx:pt idx="187">164</cx:pt>
          <cx:pt idx="188">214</cx:pt>
          <cx:pt idx="189">94</cx:pt>
          <cx:pt idx="190">93</cx:pt>
          <cx:pt idx="191">93</cx:pt>
          <cx:pt idx="192">55</cx:pt>
          <cx:pt idx="193">66</cx:pt>
          <cx:pt idx="194">115</cx:pt>
          <cx:pt idx="195">50</cx:pt>
          <cx:pt idx="196">253</cx:pt>
          <cx:pt idx="197">81</cx:pt>
          <cx:pt idx="198">55</cx:pt>
          <cx:pt idx="199">126</cx:pt>
          <cx:pt idx="200">101</cx:pt>
          <cx:pt idx="201">114</cx:pt>
          <cx:pt idx="202">262</cx:pt>
          <cx:pt idx="203">300</cx:pt>
          <cx:pt idx="204">53</cx:pt>
          <cx:pt idx="205">60</cx:pt>
          <cx:pt idx="206">93</cx:pt>
          <cx:pt idx="207">93</cx:pt>
          <cx:pt idx="208">138</cx:pt>
          <cx:pt idx="209">82</cx:pt>
          <cx:pt idx="210">84</cx:pt>
          <cx:pt idx="211">67</cx:pt>
          <cx:pt idx="212">371</cx:pt>
          <cx:pt idx="213">207</cx:pt>
          <cx:pt idx="214">145</cx:pt>
          <cx:pt idx="215">250</cx:pt>
          <cx:pt idx="216">70</cx:pt>
          <cx:pt idx="217">225</cx:pt>
          <cx:pt idx="218">74</cx:pt>
          <cx:pt idx="219">216</cx:pt>
          <cx:pt idx="220">156</cx:pt>
          <cx:pt idx="221">126</cx:pt>
          <cx:pt idx="222">285</cx:pt>
          <cx:pt idx="223">59</cx:pt>
          <cx:pt idx="224">90</cx:pt>
          <cx:pt idx="225">75</cx:pt>
          <cx:pt idx="226">176</cx:pt>
          <cx:pt idx="227">250</cx:pt>
          <cx:pt idx="228">185</cx:pt>
          <cx:pt idx="229">235</cx:pt>
          <cx:pt idx="230">263</cx:pt>
          <cx:pt idx="231">124</cx:pt>
          <cx:pt idx="232">60</cx:pt>
          <cx:pt idx="233">126</cx:pt>
          <cx:pt idx="234">299</cx:pt>
          <cx:pt idx="235">95</cx:pt>
          <cx:pt idx="236">140</cx:pt>
          <cx:pt idx="237">268</cx:pt>
          <cx:pt idx="238">232</cx:pt>
          <cx:pt idx="239">172</cx:pt>
          <cx:pt idx="240">75</cx:pt>
          <cx:pt idx="241">125</cx:pt>
          <cx:pt idx="242">410</cx:pt>
          <cx:pt idx="243">114</cx:pt>
          <cx:pt idx="244">195</cx:pt>
          <cx:pt idx="245">96</cx:pt>
          <cx:pt idx="246">90</cx:pt>
          <cx:pt idx="247">185</cx:pt>
          <cx:pt idx="248">85</cx:pt>
          <cx:pt idx="249">164</cx:pt>
          <cx:pt idx="250">214</cx:pt>
          <cx:pt idx="251">138</cx:pt>
          <cx:pt idx="252">120</cx:pt>
          <cx:pt idx="253">134</cx:pt>
          <cx:pt idx="254">130</cx:pt>
          <cx:pt idx="255">75</cx:pt>
          <cx:pt idx="256">144</cx:pt>
          <cx:pt idx="257">214</cx:pt>
          <cx:pt idx="258">105</cx:pt>
          <cx:pt idx="259">119</cx:pt>
          <cx:pt idx="260">145</cx:pt>
          <cx:pt idx="261">170</cx:pt>
          <cx:pt idx="262">126</cx:pt>
          <cx:pt idx="263">116</cx:pt>
          <cx:pt idx="264">90</cx:pt>
          <cx:pt idx="265">124</cx:pt>
          <cx:pt idx="266">89</cx:pt>
          <cx:pt idx="267">97</cx:pt>
          <cx:pt idx="268">185</cx:pt>
          <cx:pt idx="269">325</cx:pt>
          <cx:pt idx="270">120</cx:pt>
          <cx:pt idx="271">91</cx:pt>
          <cx:pt idx="272">40</cx:pt>
          <cx:pt idx="273">244</cx:pt>
          <cx:pt idx="274">46</cx:pt>
          <cx:pt idx="275">33</cx:pt>
          <cx:pt idx="276">90</cx:pt>
          <cx:pt idx="277">332</cx:pt>
          <cx:pt idx="278">480</cx:pt>
          <cx:pt idx="279">446</cx:pt>
          <cx:pt idx="280">138</cx:pt>
          <cx:pt idx="281">147</cx:pt>
          <cx:pt idx="282">111</cx:pt>
          <cx:pt idx="283">181</cx:pt>
          <cx:pt idx="284">89</cx:pt>
          <cx:pt idx="285">40</cx:pt>
          <cx:pt idx="286">196</cx:pt>
          <cx:pt idx="287">65</cx:pt>
          <cx:pt idx="288">96</cx:pt>
          <cx:pt idx="289">52</cx:pt>
          <cx:pt idx="290">110</cx:pt>
          <cx:pt idx="291">88</cx:pt>
          <cx:pt idx="292">199</cx:pt>
          <cx:pt idx="293">149</cx:pt>
          <cx:pt idx="294">99</cx:pt>
          <cx:pt idx="295">77</cx:pt>
          <cx:pt idx="296">49</cx:pt>
          <cx:pt idx="297">33</cx:pt>
          <cx:pt idx="298">125</cx:pt>
          <cx:pt idx="299">162</cx:pt>
          <cx:pt idx="300">112</cx:pt>
          <cx:pt idx="301">130</cx:pt>
          <cx:pt idx="302">185</cx:pt>
          <cx:pt idx="303">70</cx:pt>
          <cx:pt idx="304">275</cx:pt>
          <cx:pt idx="305">167</cx:pt>
          <cx:pt idx="306">159</cx:pt>
          <cx:pt idx="307">121</cx:pt>
          <cx:pt idx="308">121</cx:pt>
          <cx:pt idx="309">120</cx:pt>
          <cx:pt idx="310">125</cx:pt>
          <cx:pt idx="311">91</cx:pt>
          <cx:pt idx="312">144</cx:pt>
          <cx:pt idx="313">180</cx:pt>
          <cx:pt idx="314">40</cx:pt>
          <cx:pt idx="315">213</cx:pt>
          <cx:pt idx="316">74</cx:pt>
          <cx:pt idx="317">200</cx:pt>
          <cx:pt idx="318">222</cx:pt>
          <cx:pt idx="319">216</cx:pt>
          <cx:pt idx="320">76</cx:pt>
          <cx:pt idx="321">79</cx:pt>
          <cx:pt idx="322">109</cx:pt>
          <cx:pt idx="323">60</cx:pt>
          <cx:pt idx="324">215</cx:pt>
          <cx:pt idx="325">40</cx:pt>
          <cx:pt idx="326">88</cx:pt>
          <cx:pt idx="327">119</cx:pt>
          <cx:pt idx="328">41</cx:pt>
          <cx:pt idx="329">95</cx:pt>
          <cx:pt idx="330">186</cx:pt>
          <cx:pt idx="331">97</cx:pt>
          <cx:pt idx="332">118</cx:pt>
          <cx:pt idx="333">145</cx:pt>
          <cx:pt idx="334">149</cx:pt>
          <cx:pt idx="335">287</cx:pt>
          <cx:pt idx="336">151</cx:pt>
          <cx:pt idx="337">115</cx:pt>
          <cx:pt idx="338">45</cx:pt>
          <cx:pt idx="339">80</cx:pt>
          <cx:pt idx="340">55</cx:pt>
          <cx:pt idx="341">118</cx:pt>
          <cx:pt idx="342">99</cx:pt>
          <cx:pt idx="343">78</cx:pt>
          <cx:pt idx="344">130</cx:pt>
          <cx:pt idx="345">121</cx:pt>
          <cx:pt idx="346">45</cx:pt>
          <cx:pt idx="347">106</cx:pt>
          <cx:pt idx="348">140</cx:pt>
          <cx:pt idx="349">86</cx:pt>
          <cx:pt idx="350">75</cx:pt>
          <cx:pt idx="351">160</cx:pt>
          <cx:pt idx="352">145</cx:pt>
          <cx:pt idx="353">199</cx:pt>
          <cx:pt idx="354">54</cx:pt>
          <cx:pt idx="355">80</cx:pt>
          <cx:pt idx="356">43</cx:pt>
          <cx:pt idx="357">200</cx:pt>
          <cx:pt idx="358">130</cx:pt>
          <cx:pt idx="359">210</cx:pt>
          <cx:pt idx="360">112</cx:pt>
          <cx:pt idx="361">120</cx:pt>
          <cx:pt idx="362">168</cx:pt>
          <cx:pt idx="363">150</cx:pt>
          <cx:pt idx="364">119</cx:pt>
          <cx:pt idx="365">110</cx:pt>
          <cx:pt idx="366">160</cx:pt>
          <cx:pt idx="367">240</cx:pt>
          <cx:pt idx="368">56</cx:pt>
          <cx:pt idx="369">118</cx:pt>
          <cx:pt idx="370">143</cx:pt>
          <cx:pt idx="371">113</cx:pt>
          <cx:pt idx="372">78</cx:pt>
          <cx:pt idx="373">96</cx:pt>
          <cx:pt idx="374">220</cx:pt>
          <cx:pt idx="375">47</cx:pt>
          <cx:pt idx="376">102</cx:pt>
          <cx:pt idx="377">122</cx:pt>
          <cx:pt idx="378">125</cx:pt>
          <cx:pt idx="379">255</cx:pt>
          <cx:pt idx="380">79</cx:pt>
          <cx:pt idx="381">179</cx:pt>
          <cx:pt idx="382">70</cx:pt>
          <cx:pt idx="383">110</cx:pt>
          <cx:pt idx="384">132</cx:pt>
          <cx:pt idx="385">113</cx:pt>
          <cx:pt idx="386">125</cx:pt>
          <cx:pt idx="387">167</cx:pt>
          <cx:pt idx="388">50</cx:pt>
          <cx:pt idx="389">150</cx:pt>
          <cx:pt idx="390">295</cx:pt>
          <cx:pt idx="391">185</cx:pt>
          <cx:pt idx="392">208</cx:pt>
          <cx:pt idx="393">218</cx:pt>
          <cx:pt idx="394">90</cx:pt>
          <cx:pt idx="395">54</cx:pt>
          <cx:pt idx="396">86</cx:pt>
          <cx:pt idx="397">136</cx:pt>
          <cx:pt idx="398">118</cx:pt>
          <cx:pt idx="399">110</cx:pt>
          <cx:pt idx="400">136</cx:pt>
          <cx:pt idx="401">40</cx:pt>
          <cx:pt idx="402">96</cx:pt>
          <cx:pt idx="403">90</cx:pt>
          <cx:pt idx="404">126</cx:pt>
          <cx:pt idx="405">92</cx:pt>
          <cx:pt idx="406">100</cx:pt>
          <cx:pt idx="407">95</cx:pt>
          <cx:pt idx="408">90</cx:pt>
          <cx:pt idx="409">51</cx:pt>
          <cx:pt idx="410">138</cx:pt>
          <cx:pt idx="411">135</cx:pt>
          <cx:pt idx="412">39</cx:pt>
          <cx:pt idx="413">379</cx:pt>
          <cx:pt idx="414">132</cx:pt>
          <cx:pt idx="415">139</cx:pt>
          <cx:pt idx="416">99</cx:pt>
          <cx:pt idx="417">250</cx:pt>
          <cx:pt idx="418">185</cx:pt>
          <cx:pt idx="419">106</cx:pt>
          <cx:pt idx="420">144</cx:pt>
          <cx:pt idx="421">98</cx:pt>
          <cx:pt idx="422">217</cx:pt>
          <cx:pt idx="423">78</cx:pt>
          <cx:pt idx="424">110</cx:pt>
          <cx:pt idx="425">87</cx:pt>
          <cx:pt idx="426">54</cx:pt>
          <cx:pt idx="427">313</cx:pt>
          <cx:pt idx="428">168</cx:pt>
          <cx:pt idx="429">110</cx:pt>
          <cx:pt idx="430">151</cx:pt>
          <cx:pt idx="431">125</cx:pt>
          <cx:pt idx="432">140</cx:pt>
          <cx:pt idx="433">155</cx:pt>
          <cx:pt idx="434">123</cx:pt>
          <cx:pt idx="435">336</cx:pt>
          <cx:pt idx="436">90</cx:pt>
          <cx:pt idx="437">85</cx:pt>
          <cx:pt idx="438">164</cx:pt>
          <cx:pt idx="439">397</cx:pt>
          <cx:pt idx="440">125</cx:pt>
          <cx:pt idx="441">50</cx:pt>
          <cx:pt idx="442">68</cx:pt>
          <cx:pt idx="443">250</cx:pt>
          <cx:pt idx="444">235</cx:pt>
          <cx:pt idx="445">144</cx:pt>
          <cx:pt idx="446">142</cx:pt>
          <cx:pt idx="447">309</cx:pt>
          <cx:pt idx="448">794</cx:pt>
          <cx:pt idx="449">219</cx:pt>
          <cx:pt idx="450">353</cx:pt>
          <cx:pt idx="451">279</cx:pt>
          <cx:pt idx="452">89</cx:pt>
          <cx:pt idx="453">132</cx:pt>
          <cx:pt idx="454">85</cx:pt>
          <cx:pt idx="455">130</cx:pt>
          <cx:pt idx="456">104</cx:pt>
          <cx:pt idx="457">146</cx:pt>
          <cx:pt idx="458">195</cx:pt>
          <cx:pt idx="459">316</cx:pt>
          <cx:pt idx="460">102</cx:pt>
          <cx:pt idx="461">185</cx:pt>
          <cx:pt idx="462">335</cx:pt>
          <cx:pt idx="463">131</cx:pt>
          <cx:pt idx="464">239</cx:pt>
          <cx:pt idx="465">100</cx:pt>
          <cx:pt idx="466">75</cx:pt>
          <cx:pt idx="467">65</cx:pt>
          <cx:pt idx="468">59</cx:pt>
          <cx:pt idx="469">768</cx:pt>
          <cx:pt idx="470">443</cx:pt>
          <cx:pt idx="471">66</cx:pt>
          <cx:pt idx="472">150</cx:pt>
          <cx:pt idx="473">220</cx:pt>
          <cx:pt idx="474">80</cx:pt>
          <cx:pt idx="475">59</cx:pt>
          <cx:pt idx="476">87</cx:pt>
          <cx:pt idx="477">114</cx:pt>
          <cx:pt idx="478">149</cx:pt>
          <cx:pt idx="479">187</cx:pt>
          <cx:pt idx="480">121</cx:pt>
          <cx:pt idx="481">118</cx:pt>
          <cx:pt idx="482">75</cx:pt>
          <cx:pt idx="483">116</cx:pt>
          <cx:pt idx="484">128</cx:pt>
          <cx:pt idx="485">172</cx:pt>
          <cx:pt idx="486">80</cx:pt>
          <cx:pt idx="487">80</cx:pt>
          <cx:pt idx="488">140</cx:pt>
          <cx:pt idx="489">125</cx:pt>
          <cx:pt idx="490">167</cx:pt>
          <cx:pt idx="491">85</cx:pt>
          <cx:pt idx="492">75</cx:pt>
          <cx:pt idx="493">112</cx:pt>
          <cx:pt idx="494">120</cx:pt>
          <cx:pt idx="495">138</cx:pt>
          <cx:pt idx="496">202</cx:pt>
          <cx:pt idx="497">156</cx:pt>
          <cx:pt idx="498">65</cx:pt>
          <cx:pt idx="499">96</cx:pt>
          <cx:pt idx="500">96</cx:pt>
          <cx:pt idx="501">96</cx:pt>
          <cx:pt idx="502">96</cx:pt>
          <cx:pt idx="503">96</cx:pt>
          <cx:pt idx="504">179</cx:pt>
          <cx:pt idx="505">152</cx:pt>
          <cx:pt idx="506">135</cx:pt>
          <cx:pt idx="507">96</cx:pt>
          <cx:pt idx="508">68</cx:pt>
          <cx:pt idx="509">96</cx:pt>
          <cx:pt idx="510">96</cx:pt>
          <cx:pt idx="511">96</cx:pt>
          <cx:pt idx="512">129</cx:pt>
          <cx:pt idx="513">97</cx:pt>
          <cx:pt idx="514">85</cx:pt>
          <cx:pt idx="515">196</cx:pt>
          <cx:pt idx="516">94</cx:pt>
          <cx:pt idx="517">91</cx:pt>
          <cx:pt idx="518">85</cx:pt>
          <cx:pt idx="519">294</cx:pt>
          <cx:pt idx="520">50</cx:pt>
          <cx:pt idx="521">550</cx:pt>
          <cx:pt idx="522">313</cx:pt>
          <cx:pt idx="523">104</cx:pt>
          <cx:pt idx="524">98</cx:pt>
          <cx:pt idx="525">93</cx:pt>
          <cx:pt idx="526">84</cx:pt>
          <cx:pt idx="527">144</cx:pt>
          <cx:pt idx="528">136</cx:pt>
          <cx:pt idx="529">708</cx:pt>
          <cx:pt idx="530">78</cx:pt>
          <cx:pt idx="531">126</cx:pt>
          <cx:pt idx="532">176</cx:pt>
          <cx:pt idx="533">110</cx:pt>
          <cx:pt idx="534">150</cx:pt>
          <cx:pt idx="535">73</cx:pt>
          <cx:pt idx="536">80</cx:pt>
          <cx:pt idx="537">101</cx:pt>
          <cx:pt idx="538">592</cx:pt>
          <cx:pt idx="539">67</cx:pt>
          <cx:pt idx="540">150</cx:pt>
          <cx:pt idx="541">99</cx:pt>
          <cx:pt idx="542">175</cx:pt>
          <cx:pt idx="543">70</cx:pt>
          <cx:pt idx="544">125</cx:pt>
          <cx:pt idx="545">195</cx:pt>
          <cx:pt idx="546">257</cx:pt>
          <cx:pt idx="547">250</cx:pt>
          <cx:pt idx="548">255</cx:pt>
          <cx:pt idx="549">106</cx:pt>
          <cx:pt idx="550">96</cx:pt>
          <cx:pt idx="551">179</cx:pt>
          <cx:pt idx="552">100</cx:pt>
          <cx:pt idx="553">98</cx:pt>
          <cx:pt idx="554">88</cx:pt>
          <cx:pt idx="555">80</cx:pt>
          <cx:pt idx="556">176</cx:pt>
          <cx:pt idx="557">49</cx:pt>
          <cx:pt idx="558">155</cx:pt>
          <cx:pt idx="559">83</cx:pt>
          <cx:pt idx="560">108</cx:pt>
          <cx:pt idx="561">695</cx:pt>
          <cx:pt idx="562">79</cx:pt>
          <cx:pt idx="563">70</cx:pt>
          <cx:pt idx="564">335</cx:pt>
          <cx:pt idx="565">160</cx:pt>
          <cx:pt idx="566">95</cx:pt>
          <cx:pt idx="567">134</cx:pt>
          <cx:pt idx="568">119</cx:pt>
          <cx:pt idx="569">92</cx:pt>
          <cx:pt idx="570">175</cx:pt>
          <cx:pt idx="571">85</cx:pt>
          <cx:pt idx="572">90</cx:pt>
          <cx:pt idx="573">96</cx:pt>
          <cx:pt idx="574">235</cx:pt>
          <cx:pt idx="575">109</cx:pt>
          <cx:pt idx="576">84</cx:pt>
          <cx:pt idx="577">133</cx:pt>
          <cx:pt idx="578">150</cx:pt>
          <cx:pt idx="579">114</cx:pt>
          <cx:pt idx="580">112</cx:pt>
          <cx:pt idx="581">145</cx:pt>
          <cx:pt idx="582">231</cx:pt>
          <cx:pt idx="583">39</cx:pt>
          <cx:pt idx="584">179</cx:pt>
          <cx:pt idx="585">90</cx:pt>
          <cx:pt idx="586">117</cx:pt>
          <cx:pt idx="587">350</cx:pt>
          <cx:pt idx="588">104</cx:pt>
          <cx:pt idx="589">159</cx:pt>
          <cx:pt idx="590">70</cx:pt>
          <cx:pt idx="591">75</cx:pt>
          <cx:pt idx="592">101</cx:pt>
          <cx:pt idx="593">55</cx:pt>
          <cx:pt idx="594">271</cx:pt>
          <cx:pt idx="595">76</cx:pt>
          <cx:pt idx="596">182</cx:pt>
          <cx:pt idx="597">183</cx:pt>
          <cx:pt idx="598">76</cx:pt>
          <cx:pt idx="599">72</cx:pt>
          <cx:pt idx="600">85</cx:pt>
          <cx:pt idx="601">101</cx:pt>
          <cx:pt idx="602">153</cx:pt>
          <cx:pt idx="603">116</cx:pt>
          <cx:pt idx="604">80</cx:pt>
          <cx:pt idx="605">58</cx:pt>
          <cx:pt idx="606">497</cx:pt>
          <cx:pt idx="607">358</cx:pt>
          <cx:pt idx="608">85</cx:pt>
          <cx:pt idx="609">191</cx:pt>
          <cx:pt idx="610">108</cx:pt>
          <cx:pt idx="611">65</cx:pt>
          <cx:pt idx="612">203</cx:pt>
          <cx:pt idx="613">95</cx:pt>
          <cx:pt idx="614">125</cx:pt>
          <cx:pt idx="615">117</cx:pt>
          <cx:pt idx="616">350</cx:pt>
          <cx:pt idx="617">90</cx:pt>
          <cx:pt idx="618">129</cx:pt>
          <cx:pt idx="619">111</cx:pt>
          <cx:pt idx="620">226</cx:pt>
          <cx:pt idx="621">93</cx:pt>
          <cx:pt idx="622">50</cx:pt>
          <cx:pt idx="623">72</cx:pt>
          <cx:pt idx="624">141</cx:pt>
          <cx:pt idx="625">113</cx:pt>
          <cx:pt idx="626">120</cx:pt>
          <cx:pt idx="627">114</cx:pt>
          <cx:pt idx="628">153</cx:pt>
          <cx:pt idx="629">159</cx:pt>
          <cx:pt idx="630">93</cx:pt>
          <cx:pt idx="631">160</cx:pt>
          <cx:pt idx="632">150</cx:pt>
          <cx:pt idx="633">138</cx:pt>
          <cx:pt idx="634">127</cx:pt>
          <cx:pt idx="635">225</cx:pt>
          <cx:pt idx="636">101</cx:pt>
          <cx:pt idx="637">146</cx:pt>
          <cx:pt idx="638">90</cx:pt>
          <cx:pt idx="639">600</cx:pt>
          <cx:pt idx="640">231</cx:pt>
          <cx:pt idx="641">90</cx:pt>
          <cx:pt idx="642">146</cx:pt>
          <cx:pt idx="643">130</cx:pt>
          <cx:pt idx="644">59</cx:pt>
          <cx:pt idx="645">59</cx:pt>
          <cx:pt idx="646">70</cx:pt>
          <cx:pt idx="647">71</cx:pt>
          <cx:pt idx="648">357</cx:pt>
          <cx:pt idx="649">49</cx:pt>
          <cx:pt idx="650">172</cx:pt>
          <cx:pt idx="651">70</cx:pt>
          <cx:pt idx="652">98</cx:pt>
          <cx:pt idx="653">26</cx:pt>
          <cx:pt idx="654">407</cx:pt>
          <cx:pt idx="655">105</cx:pt>
          <cx:pt idx="656">70</cx:pt>
          <cx:pt idx="657">92</cx:pt>
          <cx:pt idx="658">99</cx:pt>
          <cx:pt idx="659">220</cx:pt>
          <cx:pt idx="660">250</cx:pt>
          <cx:pt idx="661">429</cx:pt>
          <cx:pt idx="662">101</cx:pt>
          <cx:pt idx="663">67</cx:pt>
          <cx:pt idx="664">34</cx:pt>
          <cx:pt idx="665">129</cx:pt>
          <cx:pt idx="666">115</cx:pt>
          <cx:pt idx="667">145</cx:pt>
          <cx:pt idx="668">71</cx:pt>
          <cx:pt idx="669">100</cx:pt>
          <cx:pt idx="670">95</cx:pt>
          <cx:pt idx="671">81</cx:pt>
          <cx:pt idx="672">255</cx:pt>
          <cx:pt idx="673">112</cx:pt>
          <cx:pt idx="674">119</cx:pt>
          <cx:pt idx="675">210</cx:pt>
          <cx:pt idx="676">90</cx:pt>
          <cx:pt idx="677">325</cx:pt>
          <cx:pt idx="678">111</cx:pt>
          <cx:pt idx="679">150</cx:pt>
          <cx:pt idx="680">110</cx:pt>
          <cx:pt idx="681">225</cx:pt>
          <cx:pt idx="682">95</cx:pt>
          <cx:pt idx="683">102</cx:pt>
          <cx:pt idx="684">237</cx:pt>
          <cx:pt idx="685">246</cx:pt>
          <cx:pt idx="686">90</cx:pt>
          <cx:pt idx="687">185</cx:pt>
          <cx:pt idx="688">120</cx:pt>
          <cx:pt idx="689">60</cx:pt>
          <cx:pt idx="690">95</cx:pt>
          <cx:pt idx="691">185</cx:pt>
          <cx:pt idx="692">40</cx:pt>
          <cx:pt idx="693">52</cx:pt>
          <cx:pt idx="694">145</cx:pt>
          <cx:pt idx="695">200</cx:pt>
          <cx:pt idx="696">300</cx:pt>
          <cx:pt idx="697">30</cx:pt>
          <cx:pt idx="698">342</cx:pt>
          <cx:pt idx="699">111</cx:pt>
          <cx:pt idx="700">148</cx:pt>
          <cx:pt idx="701">189</cx:pt>
          <cx:pt idx="702">144</cx:pt>
          <cx:pt idx="703">125</cx:pt>
          <cx:pt idx="704">229</cx:pt>
          <cx:pt idx="705">206</cx:pt>
          <cx:pt idx="706">51</cx:pt>
          <cx:pt idx="707">72</cx:pt>
          <cx:pt idx="708">99</cx:pt>
          <cx:pt idx="709">50</cx:pt>
          <cx:pt idx="710">33</cx:pt>
          <cx:pt idx="711">110</cx:pt>
          <cx:pt idx="712">126</cx:pt>
          <cx:pt idx="713">140</cx:pt>
          <cx:pt idx="714">143</cx:pt>
          <cx:pt idx="715">102</cx:pt>
          <cx:pt idx="716">88</cx:pt>
          <cx:pt idx="717">71</cx:pt>
          <cx:pt idx="718">120</cx:pt>
          <cx:pt idx="719">93</cx:pt>
          <cx:pt idx="720">88</cx:pt>
          <cx:pt idx="721">299</cx:pt>
          <cx:pt idx="722">229</cx:pt>
          <cx:pt idx="723">175</cx:pt>
          <cx:pt idx="724">124</cx:pt>
          <cx:pt idx="725">111</cx:pt>
          <cx:pt idx="726">85</cx:pt>
          <cx:pt idx="727">108</cx:pt>
          <cx:pt idx="728">128</cx:pt>
          <cx:pt idx="729">111</cx:pt>
          <cx:pt idx="730">119</cx:pt>
          <cx:pt idx="731">100</cx:pt>
          <cx:pt idx="732">80</cx:pt>
          <cx:pt idx="733">115</cx:pt>
          <cx:pt idx="734">60</cx:pt>
          <cx:pt idx="735">71</cx:pt>
          <cx:pt idx="736">175</cx:pt>
          <cx:pt idx="737">30</cx:pt>
          <cx:pt idx="738">75</cx:pt>
          <cx:pt idx="739">89</cx:pt>
          <cx:pt idx="740">148</cx:pt>
          <cx:pt idx="741">227</cx:pt>
          <cx:pt idx="742">112</cx:pt>
          <cx:pt idx="743">75</cx:pt>
          <cx:pt idx="744">134</cx:pt>
          <cx:pt idx="745">175</cx:pt>
          <cx:pt idx="746">141</cx:pt>
          <cx:pt idx="747">141</cx:pt>
          <cx:pt idx="748">100</cx:pt>
          <cx:pt idx="749">75</cx:pt>
          <cx:pt idx="750">130</cx:pt>
          <cx:pt idx="751">35</cx:pt>
          <cx:pt idx="752">150</cx:pt>
          <cx:pt idx="753">107</cx:pt>
          <cx:pt idx="754">124</cx:pt>
          <cx:pt idx="755">96</cx:pt>
          <cx:pt idx="756">65</cx:pt>
          <cx:pt idx="757">110</cx:pt>
          <cx:pt idx="758">48</cx:pt>
          <cx:pt idx="759">180</cx:pt>
          <cx:pt idx="760">153</cx:pt>
          <cx:pt idx="761">336</cx:pt>
          <cx:pt idx="762">93</cx:pt>
          <cx:pt idx="763">99</cx:pt>
          <cx:pt idx="764">356</cx:pt>
          <cx:pt idx="765">110</cx:pt>
          <cx:pt idx="766">112</cx:pt>
          <cx:pt idx="767">100</cx:pt>
          <cx:pt idx="768">62</cx:pt>
          <cx:pt idx="769">92</cx:pt>
          <cx:pt idx="770">257</cx:pt>
          <cx:pt idx="771">282</cx:pt>
          <cx:pt idx="772">614</cx:pt>
          <cx:pt idx="773">198</cx:pt>
          <cx:pt idx="774">159</cx:pt>
          <cx:pt idx="775">44</cx:pt>
          <cx:pt idx="776">90</cx:pt>
          <cx:pt idx="777">152</cx:pt>
          <cx:pt idx="778">150</cx:pt>
          <cx:pt idx="779">91</cx:pt>
          <cx:pt idx="780">82</cx:pt>
          <cx:pt idx="781">180</cx:pt>
          <cx:pt idx="782">130</cx:pt>
          <cx:pt idx="783">132</cx:pt>
          <cx:pt idx="784">348</cx:pt>
          <cx:pt idx="785">348</cx:pt>
          <cx:pt idx="786">335</cx:pt>
          <cx:pt idx="787">348</cx:pt>
          <cx:pt idx="788">356</cx:pt>
          <cx:pt idx="789">1980</cx:pt>
          <cx:pt idx="790">165</cx:pt>
          <cx:pt idx="791">132</cx:pt>
          <cx:pt idx="792">131</cx:pt>
          <cx:pt idx="793">105</cx:pt>
          <cx:pt idx="794">76</cx:pt>
          <cx:pt idx="795">85</cx:pt>
          <cx:pt idx="796">139</cx:pt>
          <cx:pt idx="797">67</cx:pt>
          <cx:pt idx="798">255</cx:pt>
          <cx:pt idx="799">250</cx:pt>
          <cx:pt idx="800">89</cx:pt>
          <cx:pt idx="801">132</cx:pt>
          <cx:pt idx="802">164</cx:pt>
          <cx:pt idx="803">114</cx:pt>
          <cx:pt idx="804">212</cx:pt>
          <cx:pt idx="805">65</cx:pt>
          <cx:pt idx="806">71</cx:pt>
          <cx:pt idx="807">127</cx:pt>
          <cx:pt idx="808">144</cx:pt>
          <cx:pt idx="809">96</cx:pt>
          <cx:pt idx="810">75</cx:pt>
          <cx:pt idx="811">234</cx:pt>
          <cx:pt idx="812">71</cx:pt>
          <cx:pt idx="813">72</cx:pt>
          <cx:pt idx="814">306</cx:pt>
          <cx:pt idx="815">110</cx:pt>
          <cx:pt idx="816">199</cx:pt>
          <cx:pt idx="817">151</cx:pt>
          <cx:pt idx="818">66</cx:pt>
          <cx:pt idx="819">62</cx:pt>
          <cx:pt idx="820">477</cx:pt>
          <cx:pt idx="821">105</cx:pt>
          <cx:pt idx="822">250</cx:pt>
          <cx:pt idx="823">75</cx:pt>
          <cx:pt idx="824">52</cx:pt>
          <cx:pt idx="825">127</cx:pt>
          <cx:pt idx="826">114</cx:pt>
          <cx:pt idx="827">56</cx:pt>
          <cx:pt idx="828">45</cx:pt>
          <cx:pt idx="829">19</cx:pt>
          <cx:pt idx="830">196</cx:pt>
          <cx:pt idx="831">186</cx:pt>
          <cx:pt idx="832">85</cx:pt>
          <cx:pt idx="833">182</cx:pt>
          <cx:pt idx="834">299</cx:pt>
          <cx:pt idx="835">125</cx:pt>
          <cx:pt idx="836">99</cx:pt>
          <cx:pt idx="837">88</cx:pt>
          <cx:pt idx="838">180</cx:pt>
          <cx:pt idx="839">61</cx:pt>
          <cx:pt idx="840">115</cx:pt>
          <cx:pt idx="841">163</cx:pt>
          <cx:pt idx="842">126</cx:pt>
          <cx:pt idx="843">133</cx:pt>
          <cx:pt idx="844">194</cx:pt>
          <cx:pt idx="845">92</cx:pt>
          <cx:pt idx="846">89</cx:pt>
          <cx:pt idx="847">50</cx:pt>
          <cx:pt idx="848">321</cx:pt>
          <cx:pt idx="849">45</cx:pt>
          <cx:pt idx="850">179</cx:pt>
          <cx:pt idx="851">729</cx:pt>
          <cx:pt idx="852">220</cx:pt>
          <cx:pt idx="853">19</cx:pt>
          <cx:pt idx="854">304</cx:pt>
          <cx:pt idx="855">88</cx:pt>
          <cx:pt idx="856">86</cx:pt>
          <cx:pt idx="857">241</cx:pt>
          <cx:pt idx="858">78</cx:pt>
          <cx:pt idx="859">83</cx:pt>
          <cx:pt idx="860">89</cx:pt>
          <cx:pt idx="861">110</cx:pt>
          <cx:pt idx="862">105</cx:pt>
          <cx:pt idx="863">101</cx:pt>
          <cx:pt idx="864">247</cx:pt>
          <cx:pt idx="865">200</cx:pt>
          <cx:pt idx="866">198</cx:pt>
          <cx:pt idx="867">88</cx:pt>
          <cx:pt idx="868">200</cx:pt>
          <cx:pt idx="869">455</cx:pt>
          <cx:pt idx="870">214</cx:pt>
          <cx:pt idx="871">91</cx:pt>
          <cx:pt idx="872">110</cx:pt>
          <cx:pt idx="873">55</cx:pt>
          <cx:pt idx="874">125</cx:pt>
          <cx:pt idx="875">96</cx:pt>
          <cx:pt idx="876">207</cx:pt>
          <cx:pt idx="877">40</cx:pt>
          <cx:pt idx="878">51</cx:pt>
          <cx:pt idx="879">95</cx:pt>
          <cx:pt idx="880">169</cx:pt>
          <cx:pt idx="881">92</cx:pt>
          <cx:pt idx="882">89</cx:pt>
          <cx:pt idx="883">91</cx:pt>
          <cx:pt idx="884">49</cx:pt>
          <cx:pt idx="885">160</cx:pt>
          <cx:pt idx="886">111</cx:pt>
          <cx:pt idx="887">230</cx:pt>
          <cx:pt idx="888">74</cx:pt>
          <cx:pt idx="889">28</cx:pt>
          <cx:pt idx="890">96</cx:pt>
          <cx:pt idx="891">45</cx:pt>
          <cx:pt idx="892">269</cx:pt>
          <cx:pt idx="893">160</cx:pt>
          <cx:pt idx="894">128</cx:pt>
          <cx:pt idx="895">68</cx:pt>
          <cx:pt idx="896">110</cx:pt>
          <cx:pt idx="897">75</cx:pt>
          <cx:pt idx="898">128</cx:pt>
          <cx:pt idx="899">48</cx:pt>
          <cx:pt idx="900">100</cx:pt>
          <cx:pt idx="901">125</cx:pt>
          <cx:pt idx="902">139</cx:pt>
          <cx:pt idx="903">19</cx:pt>
          <cx:pt idx="904">59</cx:pt>
          <cx:pt idx="905">185</cx:pt>
          <cx:pt idx="906">68</cx:pt>
          <cx:pt idx="907">92</cx:pt>
          <cx:pt idx="908">336</cx:pt>
          <cx:pt idx="909">41</cx:pt>
          <cx:pt idx="910">64</cx:pt>
          <cx:pt idx="911">110</cx:pt>
          <cx:pt idx="912">115</cx:pt>
          <cx:pt idx="913">226</cx:pt>
          <cx:pt idx="914">80</cx:pt>
          <cx:pt idx="915">157</cx:pt>
          <cx:pt idx="916">257</cx:pt>
          <cx:pt idx="917">108</cx:pt>
          <cx:pt idx="918">275</cx:pt>
          <cx:pt idx="919">60</cx:pt>
          <cx:pt idx="920">859</cx:pt>
          <cx:pt idx="921">160</cx:pt>
          <cx:pt idx="922">96</cx:pt>
          <cx:pt idx="923">104</cx:pt>
          <cx:pt idx="924">200</cx:pt>
          <cx:pt idx="925">68</cx:pt>
          <cx:pt idx="926">118</cx:pt>
          <cx:pt idx="927">886</cx:pt>
          <cx:pt idx="928">135</cx:pt>
          <cx:pt idx="929">175</cx:pt>
          <cx:pt idx="930">154</cx:pt>
          <cx:pt idx="931">95</cx:pt>
          <cx:pt idx="932">69</cx:pt>
          <cx:pt idx="933">213</cx:pt>
          <cx:pt idx="934">82</cx:pt>
          <cx:pt idx="935">107</cx:pt>
          <cx:pt idx="936">325</cx:pt>
          <cx:pt idx="937">63</cx:pt>
          <cx:pt idx="938">225</cx:pt>
          <cx:pt idx="939">45</cx:pt>
          <cx:pt idx="940">681</cx:pt>
          <cx:pt idx="941">190</cx:pt>
          <cx:pt idx="942">170</cx:pt>
          <cx:pt idx="943">80</cx:pt>
          <cx:pt idx="944">167</cx:pt>
          <cx:pt idx="945">44</cx:pt>
          <cx:pt idx="946">74</cx:pt>
          <cx:pt idx="947">80</cx:pt>
          <cx:pt idx="948">199</cx:pt>
          <cx:pt idx="949">74</cx:pt>
          <cx:pt idx="950">171</cx:pt>
          <cx:pt idx="951">142</cx:pt>
          <cx:pt idx="952">63</cx:pt>
          <cx:pt idx="953">103</cx:pt>
          <cx:pt idx="954">165</cx:pt>
          <cx:pt idx="955">152</cx:pt>
          <cx:pt idx="956">64</cx:pt>
          <cx:pt idx="957">358</cx:pt>
          <cx:pt idx="958">68</cx:pt>
          <cx:pt idx="959">130</cx:pt>
          <cx:pt idx="960">94</cx:pt>
          <cx:pt idx="961">243</cx:pt>
          <cx:pt idx="962">87</cx:pt>
          <cx:pt idx="963">125</cx:pt>
          <cx:pt idx="964">600</cx:pt>
          <cx:pt idx="965">171</cx:pt>
          <cx:pt idx="966">142</cx:pt>
          <cx:pt idx="967">252</cx:pt>
          <cx:pt idx="968">221</cx:pt>
          <cx:pt idx="969">71</cx:pt>
          <cx:pt idx="970">250</cx:pt>
          <cx:pt idx="971">57</cx:pt>
          <cx:pt idx="972">159</cx:pt>
          <cx:pt idx="973">146</cx:pt>
          <cx:pt idx="974">225</cx:pt>
          <cx:pt idx="975">150</cx:pt>
          <cx:pt idx="976">54</cx:pt>
          <cx:pt idx="977">201</cx:pt>
          <cx:pt idx="978">79</cx:pt>
          <cx:pt idx="979">296</cx:pt>
          <cx:pt idx="980">229</cx:pt>
          <cx:pt idx="981">70</cx:pt>
          <cx:pt idx="982">290</cx:pt>
          <cx:pt idx="983">45</cx:pt>
          <cx:pt idx="984">305</cx:pt>
          <cx:pt idx="985">176</cx:pt>
          <cx:pt idx="986">124</cx:pt>
          <cx:pt idx="987">130</cx:pt>
          <cx:pt idx="988">233</cx:pt>
          <cx:pt idx="989">91</cx:pt>
          <cx:pt idx="990">309</cx:pt>
          <cx:pt idx="991">116</cx:pt>
          <cx:pt idx="992">106</cx:pt>
          <cx:pt idx="993">109</cx:pt>
          <cx:pt idx="994">139</cx:pt>
          <cx:pt idx="995">119</cx:pt>
          <cx:pt idx="996">118</cx:pt>
          <cx:pt idx="997">81</cx:pt>
          <cx:pt idx="998">92</cx:pt>
          <cx:pt idx="999">115</cx:pt>
          <cx:pt idx="1000">212</cx:pt>
          <cx:pt idx="1001">109</cx:pt>
          <cx:pt idx="1002">59</cx:pt>
          <cx:pt idx="1003">266</cx:pt>
          <cx:pt idx="1004">101</cx:pt>
          <cx:pt idx="1005">595</cx:pt>
          <cx:pt idx="1006">315</cx:pt>
          <cx:pt idx="1007">88</cx:pt>
          <cx:pt idx="1008">99</cx:pt>
          <cx:pt idx="1009">99</cx:pt>
          <cx:pt idx="1010">99</cx:pt>
          <cx:pt idx="1011">89</cx:pt>
          <cx:pt idx="1012">128</cx:pt>
          <cx:pt idx="1013">200</cx:pt>
          <cx:pt idx="1014">49</cx:pt>
          <cx:pt idx="1015">196</cx:pt>
          <cx:pt idx="1016">82</cx:pt>
          <cx:pt idx="1017">163</cx:pt>
          <cx:pt idx="1018">165</cx:pt>
          <cx:pt idx="1019">490</cx:pt>
          <cx:pt idx="1020">207</cx:pt>
          <cx:pt idx="1021">65</cx:pt>
          <cx:pt idx="1022">78</cx:pt>
          <cx:pt idx="1023">511</cx:pt>
          <cx:pt idx="1024">345</cx:pt>
          <cx:pt idx="1025">1101</cx:pt>
          <cx:pt idx="1026">303</cx:pt>
          <cx:pt idx="1027">343</cx:pt>
          <cx:pt idx="1028">115</cx:pt>
          <cx:pt idx="1029">160</cx:pt>
          <cx:pt idx="1030">257</cx:pt>
          <cx:pt idx="1031">156</cx:pt>
          <cx:pt idx="1032">236</cx:pt>
          <cx:pt idx="1033">141</cx:pt>
          <cx:pt idx="1034">165</cx:pt>
          <cx:pt idx="1035">96</cx:pt>
          <cx:pt idx="1036">119</cx:pt>
          <cx:pt idx="1037">133</cx:pt>
          <cx:pt idx="1038">450</cx:pt>
          <cx:pt idx="1039">91</cx:pt>
          <cx:pt idx="1040">100</cx:pt>
          <cx:pt idx="1041">255</cx:pt>
          <cx:pt idx="1042">575</cx:pt>
          <cx:pt idx="1043">95</cx:pt>
          <cx:pt idx="1044">135</cx:pt>
          <cx:pt idx="1045">66</cx:pt>
          <cx:pt idx="1046">185</cx:pt>
          <cx:pt idx="1047">1086</cx:pt>
          <cx:pt idx="1048">112</cx:pt>
          <cx:pt idx="1049">32</cx:pt>
          <cx:pt idx="1050">86</cx:pt>
          <cx:pt idx="1051">131</cx:pt>
          <cx:pt idx="1052">70</cx:pt>
          <cx:pt idx="1053">330</cx:pt>
          <cx:pt idx="1054">232</cx:pt>
          <cx:pt idx="1055">125</cx:pt>
          <cx:pt idx="1056">99</cx:pt>
          <cx:pt idx="1057">477</cx:pt>
          <cx:pt idx="1058">80</cx:pt>
          <cx:pt idx="1059">90</cx:pt>
          <cx:pt idx="1060">85</cx:pt>
          <cx:pt idx="1061">1296</cx:pt>
          <cx:pt idx="1062">98</cx:pt>
          <cx:pt idx="1063">91</cx:pt>
          <cx:pt idx="1064">203</cx:pt>
          <cx:pt idx="1065">167</cx:pt>
          <cx:pt idx="1066">68</cx:pt>
          <cx:pt idx="1067">99</cx:pt>
          <cx:pt idx="1068">264</cx:pt>
          <cx:pt idx="1069">96</cx:pt>
          <cx:pt idx="1070">157</cx:pt>
          <cx:pt idx="1071">127</cx:pt>
          <cx:pt idx="1072">330</cx:pt>
          <cx:pt idx="1073">72</cx:pt>
          <cx:pt idx="1074">300</cx:pt>
          <cx:pt idx="1075">155</cx:pt>
          <cx:pt idx="1076">252</cx:pt>
          <cx:pt idx="1077">381</cx:pt>
          <cx:pt idx="1078">285</cx:pt>
          <cx:pt idx="1079">152</cx:pt>
          <cx:pt idx="1080">381</cx:pt>
          <cx:pt idx="1081">238</cx:pt>
          <cx:pt idx="1082">295</cx:pt>
          <cx:pt idx="1083">252</cx:pt>
          <cx:pt idx="1084">309</cx:pt>
          <cx:pt idx="1085">295</cx:pt>
          <cx:pt idx="1086">252</cx:pt>
          <cx:pt idx="1087">424</cx:pt>
          <cx:pt idx="1088">481</cx:pt>
          <cx:pt idx="1089">352</cx:pt>
          <cx:pt idx="1090">145</cx:pt>
          <cx:pt idx="1091">119</cx:pt>
          <cx:pt idx="1092">200</cx:pt>
          <cx:pt idx="1093">285</cx:pt>
          <cx:pt idx="1094">305</cx:pt>
          <cx:pt idx="1095">278</cx:pt>
          <cx:pt idx="1096">278</cx:pt>
          <cx:pt idx="1097">308</cx:pt>
          <cx:pt idx="1098">497</cx:pt>
          <cx:pt idx="1099">109</cx:pt>
          <cx:pt idx="1100">402</cx:pt>
          <cx:pt idx="1101">48</cx:pt>
          <cx:pt idx="1102">90</cx:pt>
          <cx:pt idx="1103">82</cx:pt>
          <cx:pt idx="1104">243</cx:pt>
          <cx:pt idx="1105">44</cx:pt>
          <cx:pt idx="1106">381</cx:pt>
          <cx:pt idx="1107">449</cx:pt>
          <cx:pt idx="1108">135</cx:pt>
          <cx:pt idx="1109">125</cx:pt>
          <cx:pt idx="1110">388</cx:pt>
          <cx:pt idx="1111">157</cx:pt>
          <cx:pt idx="1112">139</cx:pt>
          <cx:pt idx="1113">179</cx:pt>
          <cx:pt idx="1114">252</cx:pt>
          <cx:pt idx="1115">295</cx:pt>
          <cx:pt idx="1116">150</cx:pt>
          <cx:pt idx="1117">88</cx:pt>
          <cx:pt idx="1118">83</cx:pt>
          <cx:pt idx="1119">325</cx:pt>
          <cx:pt idx="1120">108</cx:pt>
          <cx:pt idx="1121">117</cx:pt>
          <cx:pt idx="1122">211</cx:pt>
          <cx:pt idx="1123">142</cx:pt>
          <cx:pt idx="1124">211</cx:pt>
          <cx:pt idx="1125">136</cx:pt>
          <cx:pt idx="1126">65</cx:pt>
          <cx:pt idx="1127">110</cx:pt>
          <cx:pt idx="1128">149</cx:pt>
          <cx:pt idx="1129">90</cx:pt>
          <cx:pt idx="1130">173</cx:pt>
          <cx:pt idx="1131">249</cx:pt>
          <cx:pt idx="1132">86</cx:pt>
          <cx:pt idx="1133">165</cx:pt>
          <cx:pt idx="1134">155</cx:pt>
          <cx:pt idx="1135">295</cx:pt>
          <cx:pt idx="1136">135</cx:pt>
          <cx:pt idx="1137">456</cx:pt>
          <cx:pt idx="1138">267</cx:pt>
          <cx:pt idx="1139">248</cx:pt>
          <cx:pt idx="1140">100</cx:pt>
          <cx:pt idx="1141">125</cx:pt>
          <cx:pt idx="1142">125</cx:pt>
          <cx:pt idx="1143">94</cx:pt>
          <cx:pt idx="1144">304</cx:pt>
          <cx:pt idx="1145">110</cx:pt>
          <cx:pt idx="1146">40</cx:pt>
          <cx:pt idx="1147">245</cx:pt>
          <cx:pt idx="1148">222</cx:pt>
          <cx:pt idx="1149">219</cx:pt>
          <cx:pt idx="1150">189</cx:pt>
          <cx:pt idx="1151">189</cx:pt>
          <cx:pt idx="1152">219</cx:pt>
          <cx:pt idx="1153">189</cx:pt>
          <cx:pt idx="1154">209</cx:pt>
          <cx:pt idx="1155">169</cx:pt>
          <cx:pt idx="1156">252</cx:pt>
          <cx:pt idx="1157">156</cx:pt>
          <cx:pt idx="1158">131</cx:pt>
          <cx:pt idx="1159">175</cx:pt>
          <cx:pt idx="1160">121</cx:pt>
          <cx:pt idx="1161">173</cx:pt>
          <cx:pt idx="1162">300</cx:pt>
          <cx:pt idx="1163">300</cx:pt>
          <cx:pt idx="1164">196</cx:pt>
          <cx:pt idx="1165">264</cx:pt>
          <cx:pt idx="1166">67</cx:pt>
          <cx:pt idx="1167">188</cx:pt>
          <cx:pt idx="1168">70</cx:pt>
          <cx:pt idx="1169">306</cx:pt>
          <cx:pt idx="1170">106</cx:pt>
          <cx:pt idx="1171">175</cx:pt>
          <cx:pt idx="1172">230</cx:pt>
          <cx:pt idx="1173">170</cx:pt>
          <cx:pt idx="1174">100</cx:pt>
          <cx:pt idx="1175">180</cx:pt>
          <cx:pt idx="1176">164</cx:pt>
          <cx:pt idx="1177">185</cx:pt>
          <cx:pt idx="1178">152</cx:pt>
          <cx:pt idx="1179">257</cx:pt>
          <cx:pt idx="1180">254</cx:pt>
          <cx:pt idx="1181">246</cx:pt>
          <cx:pt idx="1182">70</cx:pt>
          <cx:pt idx="1183">295</cx:pt>
          <cx:pt idx="1184">175</cx:pt>
          <cx:pt idx="1185">400</cx:pt>
          <cx:pt idx="1186">147</cx:pt>
          <cx:pt idx="1187">1824</cx:pt>
          <cx:pt idx="1188">195</cx:pt>
          <cx:pt idx="1189">152</cx:pt>
          <cx:pt idx="1190">195</cx:pt>
          <cx:pt idx="1191">195</cx:pt>
          <cx:pt idx="1192">170</cx:pt>
          <cx:pt idx="1193">410</cx:pt>
          <cx:pt idx="1194">174</cx:pt>
          <cx:pt idx="1195">137</cx:pt>
          <cx:pt idx="1196">179</cx:pt>
          <cx:pt idx="1197">147</cx:pt>
          <cx:pt idx="1198">193</cx:pt>
          <cx:pt idx="1199">99</cx:pt>
          <cx:pt idx="1200">96</cx:pt>
          <cx:pt idx="1201">69</cx:pt>
          <cx:pt idx="1202">199</cx:pt>
          <cx:pt idx="1203">139</cx:pt>
          <cx:pt idx="1204">251</cx:pt>
          <cx:pt idx="1205">448</cx:pt>
          <cx:pt idx="1206">364</cx:pt>
          <cx:pt idx="1207">113</cx:pt>
          <cx:pt idx="1208">200</cx:pt>
          <cx:pt idx="1209">87</cx:pt>
          <cx:pt idx="1210">307</cx:pt>
          <cx:pt idx="1211">79</cx:pt>
          <cx:pt idx="1212">424</cx:pt>
          <cx:pt idx="1213">109</cx:pt>
          <cx:pt idx="1214">98</cx:pt>
          <cx:pt idx="1215">366</cx:pt>
          <cx:pt idx="1216">270</cx:pt>
          <cx:pt idx="1217">77</cx:pt>
          <cx:pt idx="1218">110</cx:pt>
          <cx:pt idx="1219">85</cx:pt>
          <cx:pt idx="1220">446</cx:pt>
          <cx:pt idx="1221">505</cx:pt>
          <cx:pt idx="1222">282</cx:pt>
          <cx:pt idx="1223">459</cx:pt>
          <cx:pt idx="1224">446</cx:pt>
          <cx:pt idx="1225">505</cx:pt>
          <cx:pt idx="1226">297</cx:pt>
          <cx:pt idx="1227">473</cx:pt>
          <cx:pt idx="1228">248</cx:pt>
          <cx:pt idx="1229">95</cx:pt>
          <cx:pt idx="1230">176</cx:pt>
          <cx:pt idx="1231">103</cx:pt>
          <cx:pt idx="1232">94</cx:pt>
          <cx:pt idx="1233">60</cx:pt>
          <cx:pt idx="1234">253</cx:pt>
          <cx:pt idx="1235">175</cx:pt>
          <cx:pt idx="1236">65</cx:pt>
          <cx:pt idx="1237">175</cx:pt>
          <cx:pt idx="1238">72</cx:pt>
          <cx:pt idx="1239">449</cx:pt>
          <cx:pt idx="1240">130</cx:pt>
          <cx:pt idx="1241">28</cx:pt>
          <cx:pt idx="1242">19</cx:pt>
          <cx:pt idx="1243">104</cx:pt>
          <cx:pt idx="1244">44</cx:pt>
          <cx:pt idx="1245">40</cx:pt>
          <cx:pt idx="1246">100</cx:pt>
          <cx:pt idx="1247">879</cx:pt>
          <cx:pt idx="1248">255</cx:pt>
          <cx:pt idx="1249">517</cx:pt>
          <cx:pt idx="1250">104</cx:pt>
          <cx:pt idx="1251">324</cx:pt>
          <cx:pt idx="1252">324</cx:pt>
          <cx:pt idx="1253">152</cx:pt>
          <cx:pt idx="1254">120</cx:pt>
          <cx:pt idx="1255">54</cx:pt>
          <cx:pt idx="1256">652</cx:pt>
          <cx:pt idx="1257">150</cx:pt>
          <cx:pt idx="1258">121</cx:pt>
          <cx:pt idx="1259">120</cx:pt>
          <cx:pt idx="1260">93</cx:pt>
          <cx:pt idx="1261">94</cx:pt>
          <cx:pt idx="1262">110</cx:pt>
          <cx:pt idx="1263">27</cx:pt>
          <cx:pt idx="1264">101</cx:pt>
          <cx:pt idx="1265">75</cx:pt>
          <cx:pt idx="1266">124</cx:pt>
          <cx:pt idx="1267">289</cx:pt>
          <cx:pt idx="1268">147</cx:pt>
          <cx:pt idx="1269">211</cx:pt>
          <cx:pt idx="1270">65</cx:pt>
          <cx:pt idx="1271">111</cx:pt>
          <cx:pt idx="1272">199</cx:pt>
          <cx:pt idx="1273">119</cx:pt>
          <cx:pt idx="1274">289</cx:pt>
          <cx:pt idx="1275">319</cx:pt>
          <cx:pt idx="1276">356</cx:pt>
          <cx:pt idx="1277">367</cx:pt>
          <cx:pt idx="1278">348</cx:pt>
          <cx:pt idx="1279">348</cx:pt>
          <cx:pt idx="1280">301</cx:pt>
          <cx:pt idx="1281">25</cx:pt>
          <cx:pt idx="1282">324</cx:pt>
          <cx:pt idx="1283">64</cx:pt>
          <cx:pt idx="1284">579</cx:pt>
          <cx:pt idx="1285">190</cx:pt>
          <cx:pt idx="1286">133</cx:pt>
          <cx:pt idx="1287">133</cx:pt>
          <cx:pt idx="1288">133</cx:pt>
          <cx:pt idx="1289">133</cx:pt>
          <cx:pt idx="1290">133</cx:pt>
          <cx:pt idx="1291">133</cx:pt>
          <cx:pt idx="1292">190</cx:pt>
          <cx:pt idx="1293">124</cx:pt>
          <cx:pt idx="1294">232</cx:pt>
          <cx:pt idx="1295">232</cx:pt>
          <cx:pt idx="1296">92</cx:pt>
          <cx:pt idx="1297">150</cx:pt>
          <cx:pt idx="1298">229</cx:pt>
          <cx:pt idx="1299">58</cx:pt>
          <cx:pt idx="1300">98</cx:pt>
          <cx:pt idx="1301">125</cx:pt>
          <cx:pt idx="1302">133</cx:pt>
          <cx:pt idx="1303">50</cx:pt>
          <cx:pt idx="1304">133</cx:pt>
          <cx:pt idx="1305">133</cx:pt>
          <cx:pt idx="1306">100</cx:pt>
          <cx:pt idx="1307">133</cx:pt>
          <cx:pt idx="1308">133</cx:pt>
          <cx:pt idx="1309">133</cx:pt>
          <cx:pt idx="1310">133</cx:pt>
          <cx:pt idx="1311">124</cx:pt>
          <cx:pt idx="1312">133</cx:pt>
          <cx:pt idx="1313">114</cx:pt>
          <cx:pt idx="1314">118</cx:pt>
          <cx:pt idx="1315">196</cx:pt>
          <cx:pt idx="1316">180</cx:pt>
          <cx:pt idx="1317">73</cx:pt>
          <cx:pt idx="1318">395</cx:pt>
          <cx:pt idx="1319">285</cx:pt>
          <cx:pt idx="1320">175</cx:pt>
          <cx:pt idx="1321">200</cx:pt>
          <cx:pt idx="1322">210</cx:pt>
          <cx:pt idx="1323">266</cx:pt>
          <cx:pt idx="1324">193</cx:pt>
          <cx:pt idx="1325">973</cx:pt>
          <cx:pt idx="1326">78</cx:pt>
          <cx:pt idx="1327">100</cx:pt>
          <cx:pt idx="1328">381</cx:pt>
          <cx:pt idx="1329">116</cx:pt>
          <cx:pt idx="1330">218</cx:pt>
          <cx:pt idx="1331">165</cx:pt>
          <cx:pt idx="1332">195</cx:pt>
          <cx:pt idx="1333">200</cx:pt>
          <cx:pt idx="1334">91</cx:pt>
          <cx:pt idx="1335">140</cx:pt>
          <cx:pt idx="1336">127</cx:pt>
          <cx:pt idx="1337">80</cx:pt>
          <cx:pt idx="1338">200</cx:pt>
          <cx:pt idx="1339">124</cx:pt>
          <cx:pt idx="1340">101</cx:pt>
          <cx:pt idx="1341">199</cx:pt>
          <cx:pt idx="1342">126</cx:pt>
          <cx:pt idx="1343">125</cx:pt>
          <cx:pt idx="1344">166</cx:pt>
          <cx:pt idx="1345">230</cx:pt>
          <cx:pt idx="1346">216</cx:pt>
          <cx:pt idx="1347">86</cx:pt>
          <cx:pt idx="1348">199</cx:pt>
          <cx:pt idx="1349">150</cx:pt>
          <cx:pt idx="1350">48</cx:pt>
          <cx:pt idx="1351">393</cx:pt>
          <cx:pt idx="1352">165</cx:pt>
          <cx:pt idx="1353">660</cx:pt>
          <cx:pt idx="1354">86</cx:pt>
          <cx:pt idx="1355">213</cx:pt>
          <cx:pt idx="1356">451</cx:pt>
          <cx:pt idx="1357">263</cx:pt>
          <cx:pt idx="1358">70</cx:pt>
          <cx:pt idx="1359">29</cx:pt>
          <cx:pt idx="1360">155</cx:pt>
          <cx:pt idx="1361">65</cx:pt>
          <cx:pt idx="1362">180</cx:pt>
          <cx:pt idx="1363">179</cx:pt>
          <cx:pt idx="1364">128</cx:pt>
          <cx:pt idx="1365">109</cx:pt>
          <cx:pt idx="1366">357</cx:pt>
          <cx:pt idx="1367">625</cx:pt>
          <cx:pt idx="1368">131</cx:pt>
          <cx:pt idx="1369">233</cx:pt>
          <cx:pt idx="1370">125</cx:pt>
          <cx:pt idx="1371">200</cx:pt>
          <cx:pt idx="1372">79</cx:pt>
          <cx:pt idx="1373">450</cx:pt>
          <cx:pt idx="1374">132</cx:pt>
          <cx:pt idx="1375">144</cx:pt>
          <cx:pt idx="1376">114</cx:pt>
          <cx:pt idx="1377">436</cx:pt>
          <cx:pt idx="1378">118</cx:pt>
          <cx:pt idx="1379">242</cx:pt>
          <cx:pt idx="1380">361</cx:pt>
          <cx:pt idx="1381">167</cx:pt>
          <cx:pt idx="1382">68</cx:pt>
          <cx:pt idx="1383">65</cx:pt>
          <cx:pt idx="1384">189</cx:pt>
          <cx:pt idx="1385">39</cx:pt>
          <cx:pt idx="1386">929</cx:pt>
          <cx:pt idx="1387">132</cx:pt>
          <cx:pt idx="1388">236</cx:pt>
          <cx:pt idx="1389">127</cx:pt>
          <cx:pt idx="1390">322</cx:pt>
          <cx:pt idx="1391">100</cx:pt>
          <cx:pt idx="1392">312</cx:pt>
          <cx:pt idx="1393">100</cx:pt>
          <cx:pt idx="1394">228</cx:pt>
          <cx:pt idx="1395">76</cx:pt>
          <cx:pt idx="1396">149</cx:pt>
          <cx:pt idx="1397">381</cx:pt>
          <cx:pt idx="1398">265</cx:pt>
          <cx:pt idx="1399">227</cx:pt>
          <cx:pt idx="1400">227</cx:pt>
          <cx:pt idx="1401">85</cx:pt>
          <cx:pt idx="1402">190</cx:pt>
          <cx:pt idx="1403">162</cx:pt>
          <cx:pt idx="1404">139</cx:pt>
          <cx:pt idx="1405">88</cx:pt>
          <cx:pt idx="1406">85</cx:pt>
          <cx:pt idx="1407">219</cx:pt>
          <cx:pt idx="1408">90</cx:pt>
          <cx:pt idx="1409">261</cx:pt>
          <cx:pt idx="1410">99</cx:pt>
          <cx:pt idx="1411">284</cx:pt>
          <cx:pt idx="1412">287</cx:pt>
          <cx:pt idx="1413">94</cx:pt>
          <cx:pt idx="1414">125</cx:pt>
          <cx:pt idx="1415">155</cx:pt>
          <cx:pt idx="1416">48</cx:pt>
          <cx:pt idx="1417">174</cx:pt>
          <cx:pt idx="1418">396</cx:pt>
          <cx:pt idx="1419">281</cx:pt>
          <cx:pt idx="1420">125</cx:pt>
          <cx:pt idx="1421">58</cx:pt>
          <cx:pt idx="1422">252</cx:pt>
          <cx:pt idx="1423">381</cx:pt>
          <cx:pt idx="1424">226</cx:pt>
          <cx:pt idx="1425">95</cx:pt>
          <cx:pt idx="1426">147</cx:pt>
          <cx:pt idx="1427">124</cx:pt>
          <cx:pt idx="1428">150</cx:pt>
          <cx:pt idx="1429">106</cx:pt>
          <cx:pt idx="1430">195</cx:pt>
          <cx:pt idx="1431">381</cx:pt>
          <cx:pt idx="1432">135</cx:pt>
          <cx:pt idx="1433">356</cx:pt>
          <cx:pt idx="1434">102</cx:pt>
          <cx:pt idx="1435">85</cx:pt>
          <cx:pt idx="1436">171</cx:pt>
          <cx:pt idx="1437">74</cx:pt>
          <cx:pt idx="1438">352</cx:pt>
          <cx:pt idx="1439">250</cx:pt>
          <cx:pt idx="1440">143</cx:pt>
          <cx:pt idx="1441">139</cx:pt>
          <cx:pt idx="1442">60</cx:pt>
          <cx:pt idx="1443">94</cx:pt>
          <cx:pt idx="1444">297</cx:pt>
          <cx:pt idx="1445">157</cx:pt>
          <cx:pt idx="1446">90</cx:pt>
          <cx:pt idx="1447">50</cx:pt>
          <cx:pt idx="1448">156</cx:pt>
          <cx:pt idx="1449">52</cx:pt>
          <cx:pt idx="1450">106</cx:pt>
          <cx:pt idx="1451">130</cx:pt>
          <cx:pt idx="1452">135</cx:pt>
          <cx:pt idx="1453">215</cx:pt>
          <cx:pt idx="1454">262</cx:pt>
          <cx:pt idx="1455">249</cx:pt>
          <cx:pt idx="1456">76</cx:pt>
          <cx:pt idx="1457">43</cx:pt>
          <cx:pt idx="1458">71</cx:pt>
          <cx:pt idx="1459">77</cx:pt>
          <cx:pt idx="1460">185</cx:pt>
          <cx:pt idx="1461">236</cx:pt>
          <cx:pt idx="1462">129</cx:pt>
          <cx:pt idx="1463">124</cx:pt>
          <cx:pt idx="1464">381</cx:pt>
          <cx:pt idx="1465">275</cx:pt>
          <cx:pt idx="1466">194</cx:pt>
          <cx:pt idx="1467">39</cx:pt>
          <cx:pt idx="1468">92</cx:pt>
          <cx:pt idx="1469">128</cx:pt>
          <cx:pt idx="1470">91</cx:pt>
          <cx:pt idx="1471">155</cx:pt>
          <cx:pt idx="1472">300</cx:pt>
          <cx:pt idx="1473">240</cx:pt>
          <cx:pt idx="1474">512</cx:pt>
          <cx:pt idx="1475">271</cx:pt>
          <cx:pt idx="1476">148</cx:pt>
          <cx:pt idx="1477">313</cx:pt>
          <cx:pt idx="1478">286</cx:pt>
          <cx:pt idx="1479">94</cx:pt>
          <cx:pt idx="1480">384</cx:pt>
          <cx:pt idx="1481">97</cx:pt>
          <cx:pt idx="1482">55</cx:pt>
          <cx:pt idx="1483">125</cx:pt>
          <cx:pt idx="1484">105</cx:pt>
          <cx:pt idx="1485">129</cx:pt>
          <cx:pt idx="1486">92</cx:pt>
          <cx:pt idx="1487">252</cx:pt>
          <cx:pt idx="1488">224</cx:pt>
          <cx:pt idx="1489">105</cx:pt>
          <cx:pt idx="1490">146</cx:pt>
          <cx:pt idx="1491">126</cx:pt>
          <cx:pt idx="1492">85</cx:pt>
          <cx:pt idx="1493">113</cx:pt>
          <cx:pt idx="1494">256</cx:pt>
          <cx:pt idx="1495">85</cx:pt>
          <cx:pt idx="1496">104</cx:pt>
          <cx:pt idx="1497">393</cx:pt>
          <cx:pt idx="1498">293</cx:pt>
          <cx:pt idx="1499">90</cx:pt>
          <cx:pt idx="1500">265</cx:pt>
          <cx:pt idx="1501">150</cx:pt>
          <cx:pt idx="1502">100</cx:pt>
          <cx:pt idx="1503">99</cx:pt>
          <cx:pt idx="1504">204</cx:pt>
          <cx:pt idx="1505">212</cx:pt>
          <cx:pt idx="1506">263</cx:pt>
          <cx:pt idx="1507">80</cx:pt>
          <cx:pt idx="1508">135</cx:pt>
          <cx:pt idx="1509">200</cx:pt>
          <cx:pt idx="1510">270</cx:pt>
          <cx:pt idx="1511">250</cx:pt>
          <cx:pt idx="1512">270</cx:pt>
          <cx:pt idx="1513">253</cx:pt>
          <cx:pt idx="1514">118</cx:pt>
          <cx:pt idx="1515">72</cx:pt>
          <cx:pt idx="1516">155</cx:pt>
          <cx:pt idx="1517">174</cx:pt>
          <cx:pt idx="1518">295</cx:pt>
          <cx:pt idx="1519">73</cx:pt>
          <cx:pt idx="1520">131</cx:pt>
          <cx:pt idx="1521">128</cx:pt>
          <cx:pt idx="1522">269</cx:pt>
          <cx:pt idx="1523">150</cx:pt>
          <cx:pt idx="1524">241</cx:pt>
          <cx:pt idx="1525">84</cx:pt>
          <cx:pt idx="1526">64</cx:pt>
          <cx:pt idx="1527">167</cx:pt>
          <cx:pt idx="1528">40</cx:pt>
          <cx:pt idx="1529">134</cx:pt>
          <cx:pt idx="1530">100</cx:pt>
          <cx:pt idx="1531">284</cx:pt>
          <cx:pt idx="1532">109</cx:pt>
          <cx:pt idx="1533">154</cx:pt>
          <cx:pt idx="1534">250</cx:pt>
          <cx:pt idx="1535">180</cx:pt>
          <cx:pt idx="1536">131</cx:pt>
          <cx:pt idx="1537">50</cx:pt>
          <cx:pt idx="1538">196</cx:pt>
          <cx:pt idx="1539">396</cx:pt>
          <cx:pt idx="1540">56</cx:pt>
          <cx:pt idx="1541">113</cx:pt>
          <cx:pt idx="1542">54</cx:pt>
          <cx:pt idx="1543">185</cx:pt>
          <cx:pt idx="1544">59</cx:pt>
          <cx:pt idx="1545">81</cx:pt>
          <cx:pt idx="1546">154</cx:pt>
          <cx:pt idx="1547">44</cx:pt>
          <cx:pt idx="1548">329</cx:pt>
          <cx:pt idx="1549">120</cx:pt>
          <cx:pt idx="1550">101</cx:pt>
          <cx:pt idx="1551">87</cx:pt>
          <cx:pt idx="1552">175</cx:pt>
          <cx:pt idx="1553">161</cx:pt>
          <cx:pt idx="1554">130</cx:pt>
          <cx:pt idx="1555">35</cx:pt>
          <cx:pt idx="1556">43</cx:pt>
          <cx:pt idx="1557">169</cx:pt>
          <cx:pt idx="1558">71</cx:pt>
          <cx:pt idx="1559">153</cx:pt>
          <cx:pt idx="1560">126</cx:pt>
          <cx:pt idx="1561">120</cx:pt>
          <cx:pt idx="1562">212</cx:pt>
          <cx:pt idx="1563">231</cx:pt>
          <cx:pt idx="1564">200</cx:pt>
          <cx:pt idx="1565">314</cx:pt>
          <cx:pt idx="1566">110</cx:pt>
          <cx:pt idx="1567">87</cx:pt>
          <cx:pt idx="1568">519</cx:pt>
          <cx:pt idx="1569">1043</cx:pt>
          <cx:pt idx="1570">106</cx:pt>
          <cx:pt idx="1571">94</cx:pt>
          <cx:pt idx="1572">200</cx:pt>
          <cx:pt idx="1573">275</cx:pt>
          <cx:pt idx="1574">85</cx:pt>
          <cx:pt idx="1575">150</cx:pt>
          <cx:pt idx="1576">200</cx:pt>
          <cx:pt idx="1577">55</cx:pt>
          <cx:pt idx="1578">150</cx:pt>
          <cx:pt idx="1579">532</cx:pt>
          <cx:pt idx="1580">179</cx:pt>
          <cx:pt idx="1581">80</cx:pt>
          <cx:pt idx="1582">584</cx:pt>
          <cx:pt idx="1583">106</cx:pt>
          <cx:pt idx="1584">176</cx:pt>
          <cx:pt idx="1585">66</cx:pt>
          <cx:pt idx="1586">297</cx:pt>
          <cx:pt idx="1587">596</cx:pt>
          <cx:pt idx="1588">401</cx:pt>
          <cx:pt idx="1589">236</cx:pt>
          <cx:pt idx="1590">328</cx:pt>
          <cx:pt idx="1591">450</cx:pt>
          <cx:pt idx="1592">99</cx:pt>
          <cx:pt idx="1593">122</cx:pt>
          <cx:pt idx="1594">100</cx:pt>
          <cx:pt idx="1595">268</cx:pt>
          <cx:pt idx="1596">324</cx:pt>
          <cx:pt idx="1597">52</cx:pt>
          <cx:pt idx="1598">133</cx:pt>
          <cx:pt idx="1599">109</cx:pt>
          <cx:pt idx="1600">102</cx:pt>
          <cx:pt idx="1601">315</cx:pt>
          <cx:pt idx="1602">389</cx:pt>
          <cx:pt idx="1603">109</cx:pt>
          <cx:pt idx="1604">111</cx:pt>
          <cx:pt idx="1605">102</cx:pt>
          <cx:pt idx="1606">150</cx:pt>
          <cx:pt idx="1607">135</cx:pt>
          <cx:pt idx="1608">195</cx:pt>
          <cx:pt idx="1609">138</cx:pt>
          <cx:pt idx="1610">638</cx:pt>
          <cx:pt idx="1611">130</cx:pt>
          <cx:pt idx="1612">168</cx:pt>
          <cx:pt idx="1613">109</cx:pt>
          <cx:pt idx="1614">312</cx:pt>
          <cx:pt idx="1615">665</cx:pt>
          <cx:pt idx="1616">119</cx:pt>
          <cx:pt idx="1617">975</cx:pt>
          <cx:pt idx="1618">270</cx:pt>
          <cx:pt idx="1619">270</cx:pt>
          <cx:pt idx="1620">208</cx:pt>
          <cx:pt idx="1621">208</cx:pt>
          <cx:pt idx="1622">374</cx:pt>
          <cx:pt idx="1623">458</cx:pt>
          <cx:pt idx="1624">166</cx:pt>
          <cx:pt idx="1625">335</cx:pt>
          <cx:pt idx="1626">322</cx:pt>
          <cx:pt idx="1627">132</cx:pt>
          <cx:pt idx="1628">294</cx:pt>
          <cx:pt idx="1629">225</cx:pt>
          <cx:pt idx="1630">227</cx:pt>
          <cx:pt idx="1631">198</cx:pt>
          <cx:pt idx="1632">143</cx:pt>
          <cx:pt idx="1633">79</cx:pt>
          <cx:pt idx="1634">252</cx:pt>
          <cx:pt idx="1635">120</cx:pt>
          <cx:pt idx="1636">250</cx:pt>
          <cx:pt idx="1637">445</cx:pt>
          <cx:pt idx="1638">275</cx:pt>
          <cx:pt idx="1639">130</cx:pt>
          <cx:pt idx="1640">193</cx:pt>
          <cx:pt idx="1641">148</cx:pt>
          <cx:pt idx="1642">279</cx:pt>
          <cx:pt idx="1643">86</cx:pt>
          <cx:pt idx="1644">95</cx:pt>
          <cx:pt idx="1645">110</cx:pt>
          <cx:pt idx="1646">72</cx:pt>
          <cx:pt idx="1647">34</cx:pt>
          <cx:pt idx="1648">115</cx:pt>
          <cx:pt idx="1649">88</cx:pt>
          <cx:pt idx="1650">150</cx:pt>
          <cx:pt idx="1651">38</cx:pt>
          <cx:pt idx="1652">168</cx:pt>
          <cx:pt idx="1653">375</cx:pt>
          <cx:pt idx="1654">70</cx:pt>
          <cx:pt idx="1655">175</cx:pt>
          <cx:pt idx="1656">381</cx:pt>
          <cx:pt idx="1657">126</cx:pt>
          <cx:pt idx="1658">80</cx:pt>
          <cx:pt idx="1659">175</cx:pt>
          <cx:pt idx="1660">140</cx:pt>
          <cx:pt idx="1661">91</cx:pt>
          <cx:pt idx="1662">89</cx:pt>
          <cx:pt idx="1663">190</cx:pt>
          <cx:pt idx="1664">96</cx:pt>
          <cx:pt idx="1665">76</cx:pt>
          <cx:pt idx="1666">400</cx:pt>
          <cx:pt idx="1667">224</cx:pt>
          <cx:pt idx="1668">269</cx:pt>
          <cx:pt idx="1669">643</cx:pt>
          <cx:pt idx="1670">285</cx:pt>
          <cx:pt idx="1671">216</cx:pt>
          <cx:pt idx="1672">156</cx:pt>
          <cx:pt idx="1673">1600</cx:pt>
          <cx:pt idx="1674">548</cx:pt>
          <cx:pt idx="1675">102</cx:pt>
          <cx:pt idx="1676">75</cx:pt>
          <cx:pt idx="1677">150</cx:pt>
          <cx:pt idx="1678">329</cx:pt>
          <cx:pt idx="1679">207</cx:pt>
          <cx:pt idx="1680">110</cx:pt>
          <cx:pt idx="1681">253</cx:pt>
          <cx:pt idx="1682">75</cx:pt>
          <cx:pt idx="1683">108</cx:pt>
          <cx:pt idx="1684">165</cx:pt>
          <cx:pt idx="1685">19</cx:pt>
          <cx:pt idx="1686">27</cx:pt>
          <cx:pt idx="1687">19</cx:pt>
          <cx:pt idx="1688">182</cx:pt>
          <cx:pt idx="1689">151</cx:pt>
          <cx:pt idx="1690">121</cx:pt>
          <cx:pt idx="1691">100</cx:pt>
          <cx:pt idx="1692">171</cx:pt>
          <cx:pt idx="1693">168</cx:pt>
          <cx:pt idx="1694">168</cx:pt>
          <cx:pt idx="1695">157</cx:pt>
          <cx:pt idx="1696">311</cx:pt>
          <cx:pt idx="1697">369</cx:pt>
          <cx:pt idx="1698">311</cx:pt>
          <cx:pt idx="1699">234</cx:pt>
          <cx:pt idx="1700">234</cx:pt>
          <cx:pt idx="1701">369</cx:pt>
          <cx:pt idx="1702">316</cx:pt>
          <cx:pt idx="1703">311</cx:pt>
          <cx:pt idx="1704">55</cx:pt>
          <cx:pt idx="1705">94</cx:pt>
          <cx:pt idx="1706">110</cx:pt>
          <cx:pt idx="1707">159</cx:pt>
          <cx:pt idx="1708">777</cx:pt>
          <cx:pt idx="1709">139</cx:pt>
          <cx:pt idx="1710">132</cx:pt>
          <cx:pt idx="1711">105</cx:pt>
          <cx:pt idx="1712">152</cx:pt>
          <cx:pt idx="1713">190</cx:pt>
          <cx:pt idx="1714">212</cx:pt>
          <cx:pt idx="1715">50</cx:pt>
          <cx:pt idx="1716">69</cx:pt>
          <cx:pt idx="1717">127</cx:pt>
          <cx:pt idx="1718">159</cx:pt>
          <cx:pt idx="1719">184</cx:pt>
          <cx:pt idx="1720">210</cx:pt>
          <cx:pt idx="1721">216</cx:pt>
          <cx:pt idx="1722">442</cx:pt>
          <cx:pt idx="1723">369</cx:pt>
          <cx:pt idx="1724">245</cx:pt>
          <cx:pt idx="1725">200</cx:pt>
          <cx:pt idx="1726">249</cx:pt>
          <cx:pt idx="1727">166</cx:pt>
          <cx:pt idx="1728">119</cx:pt>
          <cx:pt idx="1729">352</cx:pt>
          <cx:pt idx="1730">121</cx:pt>
          <cx:pt idx="1731">350</cx:pt>
          <cx:pt idx="1732">80</cx:pt>
          <cx:pt idx="1733">104</cx:pt>
          <cx:pt idx="1734">229</cx:pt>
          <cx:pt idx="1735">259</cx:pt>
          <cx:pt idx="1736">29</cx:pt>
          <cx:pt idx="1737">186</cx:pt>
          <cx:pt idx="1738">272</cx:pt>
          <cx:pt idx="1739">509</cx:pt>
          <cx:pt idx="1740">209</cx:pt>
          <cx:pt idx="1741">252</cx:pt>
          <cx:pt idx="1742">148</cx:pt>
          <cx:pt idx="1743">85</cx:pt>
          <cx:pt idx="1744">406</cx:pt>
          <cx:pt idx="1745">350</cx:pt>
          <cx:pt idx="1746">135</cx:pt>
          <cx:pt idx="1747">103</cx:pt>
          <cx:pt idx="1748">93</cx:pt>
          <cx:pt idx="1749">89</cx:pt>
          <cx:pt idx="1750">136</cx:pt>
          <cx:pt idx="1751">109</cx:pt>
          <cx:pt idx="1752">350</cx:pt>
          <cx:pt idx="1753">137</cx:pt>
          <cx:pt idx="1754">200</cx:pt>
          <cx:pt idx="1755">217</cx:pt>
          <cx:pt idx="1756">189</cx:pt>
          <cx:pt idx="1757">170</cx:pt>
          <cx:pt idx="1758">123</cx:pt>
          <cx:pt idx="1759">319</cx:pt>
          <cx:pt idx="1760">339</cx:pt>
          <cx:pt idx="1761">319</cx:pt>
          <cx:pt idx="1762">319</cx:pt>
          <cx:pt idx="1763">106</cx:pt>
          <cx:pt idx="1764">110</cx:pt>
          <cx:pt idx="1765">110</cx:pt>
          <cx:pt idx="1766">196</cx:pt>
          <cx:pt idx="1767">43</cx:pt>
          <cx:pt idx="1768">180</cx:pt>
          <cx:pt idx="1769">231</cx:pt>
          <cx:pt idx="1770">245</cx:pt>
          <cx:pt idx="1771">195</cx:pt>
          <cx:pt idx="1772">181</cx:pt>
          <cx:pt idx="1773">100</cx:pt>
          <cx:pt idx="1774">171</cx:pt>
          <cx:pt idx="1775">278</cx:pt>
          <cx:pt idx="1776">200</cx:pt>
          <cx:pt idx="1777">287</cx:pt>
          <cx:pt idx="1778">200</cx:pt>
          <cx:pt idx="1779">125</cx:pt>
          <cx:pt idx="1780">175</cx:pt>
          <cx:pt idx="1781">163</cx:pt>
          <cx:pt idx="1782">123</cx:pt>
          <cx:pt idx="1783">73</cx:pt>
          <cx:pt idx="1784">857</cx:pt>
          <cx:pt idx="1785">125</cx:pt>
          <cx:pt idx="1786">110</cx:pt>
          <cx:pt idx="1787">52</cx:pt>
          <cx:pt idx="1788">295</cx:pt>
          <cx:pt idx="1789">152</cx:pt>
          <cx:pt idx="1790">139</cx:pt>
          <cx:pt idx="1791">141</cx:pt>
          <cx:pt idx="1792">90</cx:pt>
          <cx:pt idx="1793">94</cx:pt>
          <cx:pt idx="1794">173</cx:pt>
          <cx:pt idx="1795">125</cx:pt>
          <cx:pt idx="1796">77</cx:pt>
          <cx:pt idx="1797">90</cx:pt>
          <cx:pt idx="1798">74</cx:pt>
          <cx:pt idx="1799">79</cx:pt>
          <cx:pt idx="1800">75</cx:pt>
          <cx:pt idx="1801">99</cx:pt>
          <cx:pt idx="1802">76</cx:pt>
          <cx:pt idx="1803">70</cx:pt>
          <cx:pt idx="1804">300</cx:pt>
          <cx:pt idx="1805">80</cx:pt>
          <cx:pt idx="1806">101</cx:pt>
          <cx:pt idx="1807">199</cx:pt>
          <cx:pt idx="1808">149</cx:pt>
          <cx:pt idx="1809">35</cx:pt>
          <cx:pt idx="1810">180</cx:pt>
          <cx:pt idx="1811">139</cx:pt>
          <cx:pt idx="1812">219</cx:pt>
          <cx:pt idx="1813">90</cx:pt>
          <cx:pt idx="1814">89</cx:pt>
          <cx:pt idx="1815">176</cx:pt>
          <cx:pt idx="1816">99</cx:pt>
          <cx:pt idx="1817">150</cx:pt>
          <cx:pt idx="1818">99</cx:pt>
          <cx:pt idx="1819">126</cx:pt>
          <cx:pt idx="1820">149</cx:pt>
          <cx:pt idx="1821">112</cx:pt>
          <cx:pt idx="1822">130</cx:pt>
          <cx:pt idx="1823">233</cx:pt>
          <cx:pt idx="1824">69</cx:pt>
          <cx:pt idx="1825">461</cx:pt>
          <cx:pt idx="1826">100</cx:pt>
          <cx:pt idx="1827">140</cx:pt>
          <cx:pt idx="1828">352</cx:pt>
          <cx:pt idx="1829">143</cx:pt>
          <cx:pt idx="1830">82</cx:pt>
          <cx:pt idx="1831">77</cx:pt>
          <cx:pt idx="1832">268</cx:pt>
          <cx:pt idx="1833">79</cx:pt>
          <cx:pt idx="1834">438</cx:pt>
          <cx:pt idx="1835">417</cx:pt>
          <cx:pt idx="1836">139</cx:pt>
          <cx:pt idx="1837">126</cx:pt>
          <cx:pt idx="1838">140</cx:pt>
          <cx:pt idx="1839">58</cx:pt>
          <cx:pt idx="1840">145</cx:pt>
          <cx:pt idx="1841">100</cx:pt>
          <cx:pt idx="1842">135</cx:pt>
          <cx:pt idx="1843">192</cx:pt>
          <cx:pt idx="1844">290</cx:pt>
          <cx:pt idx="1845">250</cx:pt>
          <cx:pt idx="1846">325</cx:pt>
          <cx:pt idx="1847">155</cx:pt>
          <cx:pt idx="1848">74</cx:pt>
          <cx:pt idx="1849">124</cx:pt>
          <cx:pt idx="1850">107</cx:pt>
          <cx:pt idx="1851">149</cx:pt>
          <cx:pt idx="1852">233</cx:pt>
          <cx:pt idx="1853">118</cx:pt>
          <cx:pt idx="1854">122</cx:pt>
          <cx:pt idx="1855">426</cx:pt>
          <cx:pt idx="1856">122</cx:pt>
          <cx:pt idx="1857">138</cx:pt>
          <cx:pt idx="1858">186</cx:pt>
          <cx:pt idx="1859">120</cx:pt>
          <cx:pt idx="1860">131</cx:pt>
          <cx:pt idx="1861">321</cx:pt>
          <cx:pt idx="1862">76</cx:pt>
          <cx:pt idx="1863">225</cx:pt>
          <cx:pt idx="1864">70</cx:pt>
          <cx:pt idx="1865">200</cx:pt>
          <cx:pt idx="1866">250</cx:pt>
          <cx:pt idx="1867">381</cx:pt>
          <cx:pt idx="1868">123</cx:pt>
          <cx:pt idx="1869">120</cx:pt>
          <cx:pt idx="1870">123</cx:pt>
          <cx:pt idx="1871">115</cx:pt>
          <cx:pt idx="1872">191</cx:pt>
          <cx:pt idx="1873">66</cx:pt>
          <cx:pt idx="1874">96</cx:pt>
          <cx:pt idx="1875">238</cx:pt>
          <cx:pt idx="1876">96</cx:pt>
          <cx:pt idx="1877">50</cx:pt>
          <cx:pt idx="1878">204</cx:pt>
          <cx:pt idx="1879">48</cx:pt>
          <cx:pt idx="1880">59</cx:pt>
          <cx:pt idx="1881">80</cx:pt>
          <cx:pt idx="1882">165</cx:pt>
          <cx:pt idx="1883">70</cx:pt>
          <cx:pt idx="1884">139</cx:pt>
          <cx:pt idx="1885">239</cx:pt>
          <cx:pt idx="1886">474</cx:pt>
          <cx:pt idx="1887">140</cx:pt>
          <cx:pt idx="1888">126</cx:pt>
          <cx:pt idx="1889">135</cx:pt>
          <cx:pt idx="1890">126</cx:pt>
          <cx:pt idx="1891">607</cx:pt>
          <cx:pt idx="1892">146</cx:pt>
          <cx:pt idx="1893">120</cx:pt>
          <cx:pt idx="1894">185</cx:pt>
          <cx:pt idx="1895">131</cx:pt>
          <cx:pt idx="1896">320</cx:pt>
          <cx:pt idx="1897">183</cx:pt>
          <cx:pt idx="1898">75</cx:pt>
          <cx:pt idx="1899">136</cx:pt>
          <cx:pt idx="1900">39</cx:pt>
          <cx:pt idx="1901">161</cx:pt>
          <cx:pt idx="1902">60</cx:pt>
          <cx:pt idx="1903">138</cx:pt>
          <cx:pt idx="1904">149</cx:pt>
          <cx:pt idx="1905">144</cx:pt>
          <cx:pt idx="1906">120</cx:pt>
          <cx:pt idx="1907">29</cx:pt>
          <cx:pt idx="1908">235</cx:pt>
          <cx:pt idx="1909">75</cx:pt>
          <cx:pt idx="1910">408</cx:pt>
          <cx:pt idx="1911">140</cx:pt>
          <cx:pt idx="1912">259</cx:pt>
          <cx:pt idx="1913">100</cx:pt>
          <cx:pt idx="1914">58</cx:pt>
          <cx:pt idx="1915">175</cx:pt>
          <cx:pt idx="1916">251</cx:pt>
          <cx:pt idx="1917">252</cx:pt>
          <cx:pt idx="1918">175</cx:pt>
          <cx:pt idx="1919">312</cx:pt>
          <cx:pt idx="1920">50</cx:pt>
          <cx:pt idx="1921">68</cx:pt>
          <cx:pt idx="1922">125</cx:pt>
          <cx:pt idx="1923">150</cx:pt>
          <cx:pt idx="1924">88</cx:pt>
          <cx:pt idx="1925">696</cx:pt>
          <cx:pt idx="1926">145</cx:pt>
          <cx:pt idx="1927">99</cx:pt>
          <cx:pt idx="1928">154</cx:pt>
          <cx:pt idx="1929">112</cx:pt>
          <cx:pt idx="1930">452</cx:pt>
          <cx:pt idx="1931">65</cx:pt>
          <cx:pt idx="1932">147</cx:pt>
          <cx:pt idx="1933">170</cx:pt>
          <cx:pt idx="1934">189</cx:pt>
          <cx:pt idx="1935">119</cx:pt>
          <cx:pt idx="1936">246</cx:pt>
          <cx:pt idx="1937">70</cx:pt>
          <cx:pt idx="1938">114</cx:pt>
          <cx:pt idx="1939">55</cx:pt>
          <cx:pt idx="1940">220</cx:pt>
          <cx:pt idx="1941">289</cx:pt>
          <cx:pt idx="1942">252</cx:pt>
          <cx:pt idx="1943">110</cx:pt>
          <cx:pt idx="1944">142</cx:pt>
          <cx:pt idx="1945">160</cx:pt>
          <cx:pt idx="1946">104</cx:pt>
          <cx:pt idx="1947">224</cx:pt>
          <cx:pt idx="1948">266</cx:pt>
          <cx:pt idx="1949">252</cx:pt>
          <cx:pt idx="1950">366</cx:pt>
          <cx:pt idx="1951">159</cx:pt>
          <cx:pt idx="1952">286</cx:pt>
          <cx:pt idx="1953">245</cx:pt>
          <cx:pt idx="1954">90</cx:pt>
          <cx:pt idx="1955">180</cx:pt>
          <cx:pt idx="1956">79</cx:pt>
          <cx:pt idx="1957">300</cx:pt>
          <cx:pt idx="1958">190</cx:pt>
          <cx:pt idx="1959">84</cx:pt>
          <cx:pt idx="1960">100</cx:pt>
          <cx:pt idx="1961">254</cx:pt>
          <cx:pt idx="1962">295</cx:pt>
          <cx:pt idx="1963">149</cx:pt>
          <cx:pt idx="1964">252</cx:pt>
          <cx:pt idx="1965">252</cx:pt>
          <cx:pt idx="1966">252</cx:pt>
          <cx:pt idx="1967">95</cx:pt>
          <cx:pt idx="1968">266</cx:pt>
          <cx:pt idx="1969">325</cx:pt>
          <cx:pt idx="1970">202</cx:pt>
          <cx:pt idx="1971">166</cx:pt>
          <cx:pt idx="1972">202</cx:pt>
          <cx:pt idx="1973">279</cx:pt>
          <cx:pt idx="1974">90</cx:pt>
          <cx:pt idx="1975">185</cx:pt>
          <cx:pt idx="1976">286</cx:pt>
          <cx:pt idx="1977">70</cx:pt>
          <cx:pt idx="1978">279</cx:pt>
          <cx:pt idx="1979">195</cx:pt>
          <cx:pt idx="1980">350</cx:pt>
          <cx:pt idx="1981">325</cx:pt>
          <cx:pt idx="1982">395</cx:pt>
          <cx:pt idx="1983">131</cx:pt>
          <cx:pt idx="1984">341</cx:pt>
          <cx:pt idx="1985">125</cx:pt>
          <cx:pt idx="1986">195</cx:pt>
          <cx:pt idx="1987">207</cx:pt>
          <cx:pt idx="1988">181</cx:pt>
          <cx:pt idx="1989">103</cx:pt>
          <cx:pt idx="1990">176</cx:pt>
          <cx:pt idx="1991">83</cx:pt>
          <cx:pt idx="1992">107</cx:pt>
          <cx:pt idx="1993">121</cx:pt>
          <cx:pt idx="1994">76</cx:pt>
          <cx:pt idx="1995">111</cx:pt>
          <cx:pt idx="1996">353</cx:pt>
          <cx:pt idx="1997">152</cx:pt>
          <cx:pt idx="1998">80</cx:pt>
          <cx:pt idx="1999">140</cx:pt>
          <cx:pt idx="2000">151</cx:pt>
          <cx:pt idx="2001">251</cx:pt>
          <cx:pt idx="2002">168</cx:pt>
          <cx:pt idx="2003">595</cx:pt>
          <cx:pt idx="2004">65</cx:pt>
          <cx:pt idx="2005">151</cx:pt>
          <cx:pt idx="2006">97</cx:pt>
          <cx:pt idx="2007">81</cx:pt>
          <cx:pt idx="2008">93</cx:pt>
          <cx:pt idx="2009">75</cx:pt>
          <cx:pt idx="2010">276</cx:pt>
          <cx:pt idx="2011">321</cx:pt>
          <cx:pt idx="2012">528</cx:pt>
          <cx:pt idx="2013">85</cx:pt>
          <cx:pt idx="2014">331</cx:pt>
          <cx:pt idx="2015">80</cx:pt>
          <cx:pt idx="2016">377</cx:pt>
          <cx:pt idx="2017">414</cx:pt>
          <cx:pt idx="2018">154</cx:pt>
          <cx:pt idx="2019">135</cx:pt>
          <cx:pt idx="2020">185</cx:pt>
          <cx:pt idx="2021">110</cx:pt>
          <cx:pt idx="2022">509</cx:pt>
          <cx:pt idx="2023">226</cx:pt>
          <cx:pt idx="2024">90</cx:pt>
          <cx:pt idx="2025">229</cx:pt>
          <cx:pt idx="2026">135</cx:pt>
          <cx:pt idx="2027">318</cx:pt>
          <cx:pt idx="2028">135</cx:pt>
          <cx:pt idx="2029">264</cx:pt>
          <cx:pt idx="2030">204</cx:pt>
          <cx:pt idx="2031">1456</cx:pt>
          <cx:pt idx="2032">134</cx:pt>
          <cx:pt idx="2033">309</cx:pt>
          <cx:pt idx="2034">424</cx:pt>
          <cx:pt idx="2035">65</cx:pt>
          <cx:pt idx="2036">60</cx:pt>
          <cx:pt idx="2037">481</cx:pt>
          <cx:pt idx="2038">173</cx:pt>
          <cx:pt idx="2039">220</cx:pt>
          <cx:pt idx="2040">162</cx:pt>
          <cx:pt idx="2041">244</cx:pt>
          <cx:pt idx="2042">90</cx:pt>
          <cx:pt idx="2043">116</cx:pt>
          <cx:pt idx="2044">48</cx:pt>
          <cx:pt idx="2045">136</cx:pt>
          <cx:pt idx="2046">125</cx:pt>
          <cx:pt idx="2047">90</cx:pt>
          <cx:pt idx="2048">313</cx:pt>
          <cx:pt idx="2049">65</cx:pt>
          <cx:pt idx="2050">119</cx:pt>
          <cx:pt idx="2051">111</cx:pt>
          <cx:pt idx="2052">127</cx:pt>
          <cx:pt idx="2053">64</cx:pt>
          <cx:pt idx="2054">140</cx:pt>
          <cx:pt idx="2055">179</cx:pt>
          <cx:pt idx="2056">90</cx:pt>
          <cx:pt idx="2057">275</cx:pt>
          <cx:pt idx="2058">185</cx:pt>
          <cx:pt idx="2059">160</cx:pt>
          <cx:pt idx="2060">150</cx:pt>
          <cx:pt idx="2061">555</cx:pt>
          <cx:pt idx="2062">231</cx:pt>
          <cx:pt idx="2063">160</cx:pt>
          <cx:pt idx="2064">555</cx:pt>
          <cx:pt idx="2065">207</cx:pt>
          <cx:pt idx="2066">145</cx:pt>
          <cx:pt idx="2067">166</cx:pt>
          <cx:pt idx="2068">58</cx:pt>
          <cx:pt idx="2069">78</cx:pt>
          <cx:pt idx="2070">1040</cx:pt>
          <cx:pt idx="2071">44</cx:pt>
          <cx:pt idx="2072">1057</cx:pt>
          <cx:pt idx="2073">80</cx:pt>
          <cx:pt idx="2074">78</cx:pt>
          <cx:pt idx="2075">135</cx:pt>
          <cx:pt idx="2076">163</cx:pt>
          <cx:pt idx="2077">135</cx:pt>
          <cx:pt idx="2078">85</cx:pt>
          <cx:pt idx="2079">106</cx:pt>
          <cx:pt idx="2080">242</cx:pt>
          <cx:pt idx="2081">54</cx:pt>
          <cx:pt idx="2082">424</cx:pt>
          <cx:pt idx="2083">218</cx:pt>
          <cx:pt idx="2084">110</cx:pt>
          <cx:pt idx="2085">560</cx:pt>
          <cx:pt idx="2086">153</cx:pt>
          <cx:pt idx="2087">241</cx:pt>
          <cx:pt idx="2088">175</cx:pt>
          <cx:pt idx="2089">243</cx:pt>
          <cx:pt idx="2090">149</cx:pt>
          <cx:pt idx="2091">219</cx:pt>
          <cx:pt idx="2092">86</cx:pt>
          <cx:pt idx="2093">52</cx:pt>
          <cx:pt idx="2094">128</cx:pt>
          <cx:pt idx="2095">65</cx:pt>
          <cx:pt idx="2096">168</cx:pt>
          <cx:pt idx="2097">295</cx:pt>
          <cx:pt idx="2098">135</cx:pt>
          <cx:pt idx="2099">240</cx:pt>
          <cx:pt idx="2100">204</cx:pt>
          <cx:pt idx="2101">89</cx:pt>
          <cx:pt idx="2102">668</cx:pt>
          <cx:pt idx="2103">366</cx:pt>
          <cx:pt idx="2104">809</cx:pt>
          <cx:pt idx="2105">35</cx:pt>
          <cx:pt idx="2106">313</cx:pt>
          <cx:pt idx="2107">85</cx:pt>
          <cx:pt idx="2108">46</cx:pt>
          <cx:pt idx="2109">109</cx:pt>
          <cx:pt idx="2110">61</cx:pt>
          <cx:pt idx="2111">68</cx:pt>
          <cx:pt idx="2112">293</cx:pt>
          <cx:pt idx="2113">109</cx:pt>
          <cx:pt idx="2114">149</cx:pt>
          <cx:pt idx="2115">78</cx:pt>
          <cx:pt idx="2116">346</cx:pt>
          <cx:pt idx="2117">94</cx:pt>
          <cx:pt idx="2118">74</cx:pt>
          <cx:pt idx="2119">177</cx:pt>
          <cx:pt idx="2120">89</cx:pt>
          <cx:pt idx="2121">183</cx:pt>
          <cx:pt idx="2122">80</cx:pt>
          <cx:pt idx="2123">97</cx:pt>
          <cx:pt idx="2124">96</cx:pt>
          <cx:pt idx="2125">52</cx:pt>
          <cx:pt idx="2126">246</cx:pt>
          <cx:pt idx="2127">186</cx:pt>
          <cx:pt idx="2128">75</cx:pt>
          <cx:pt idx="2129">149</cx:pt>
          <cx:pt idx="2130">200</cx:pt>
          <cx:pt idx="2131">65</cx:pt>
          <cx:pt idx="2132">170</cx:pt>
          <cx:pt idx="2133">172</cx:pt>
          <cx:pt idx="2134">170</cx:pt>
          <cx:pt idx="2135">461</cx:pt>
          <cx:pt idx="2136">314</cx:pt>
          <cx:pt idx="2137">117</cx:pt>
          <cx:pt idx="2138">120</cx:pt>
          <cx:pt idx="2139">90</cx:pt>
          <cx:pt idx="2140">175</cx:pt>
          <cx:pt idx="2141">131</cx:pt>
          <cx:pt idx="2142">856</cx:pt>
          <cx:pt idx="2143">198</cx:pt>
          <cx:pt idx="2144">123</cx:pt>
          <cx:pt idx="2145">135</cx:pt>
          <cx:pt idx="2146">222</cx:pt>
          <cx:pt idx="2147">175</cx:pt>
          <cx:pt idx="2148">317</cx:pt>
          <cx:pt idx="2149">136</cx:pt>
          <cx:pt idx="2150">150</cx:pt>
          <cx:pt idx="2151">1299</cx:pt>
          <cx:pt idx="2152">66</cx:pt>
          <cx:pt idx="2153">296</cx:pt>
          <cx:pt idx="2154">429</cx:pt>
          <cx:pt idx="2155">119</cx:pt>
          <cx:pt idx="2156">150</cx:pt>
          <cx:pt idx="2157">149</cx:pt>
          <cx:pt idx="2158">259</cx:pt>
          <cx:pt idx="2159">147</cx:pt>
          <cx:pt idx="2160">254</cx:pt>
          <cx:pt idx="2161">134</cx:pt>
          <cx:pt idx="2162">125</cx:pt>
          <cx:pt idx="2163">84</cx:pt>
          <cx:pt idx="2164">53</cx:pt>
          <cx:pt idx="2165">465</cx:pt>
          <cx:pt idx="2166">117</cx:pt>
          <cx:pt idx="2167">92</cx:pt>
          <cx:pt idx="2168">295</cx:pt>
          <cx:pt idx="2169">252</cx:pt>
          <cx:pt idx="2170">200</cx:pt>
          <cx:pt idx="2171">54</cx:pt>
          <cx:pt idx="2172">164</cx:pt>
          <cx:pt idx="2173">827</cx:pt>
          <cx:pt idx="2174">199</cx:pt>
          <cx:pt idx="2175">134</cx:pt>
          <cx:pt idx="2176">95</cx:pt>
          <cx:pt idx="2177">62</cx:pt>
          <cx:pt idx="2178">115</cx:pt>
          <cx:pt idx="2179">244</cx:pt>
          <cx:pt idx="2180">302</cx:pt>
          <cx:pt idx="2181">261</cx:pt>
          <cx:pt idx="2182">60</cx:pt>
          <cx:pt idx="2183">190</cx:pt>
          <cx:pt idx="2184">86</cx:pt>
          <cx:pt idx="2185">356</cx:pt>
          <cx:pt idx="2186">130</cx:pt>
          <cx:pt idx="2187">295</cx:pt>
          <cx:pt idx="2188">82</cx:pt>
          <cx:pt idx="2189">185</cx:pt>
          <cx:pt idx="2190">125</cx:pt>
          <cx:pt idx="2191">74</cx:pt>
          <cx:pt idx="2192">1709</cx:pt>
          <cx:pt idx="2193">85</cx:pt>
          <cx:pt idx="2194">220</cx:pt>
          <cx:pt idx="2195">382</cx:pt>
          <cx:pt idx="2196">70</cx:pt>
          <cx:pt idx="2197">80</cx:pt>
          <cx:pt idx="2198">453</cx:pt>
          <cx:pt idx="2199">195</cx:pt>
          <cx:pt idx="2200">40</cx:pt>
          <cx:pt idx="2201">399</cx:pt>
          <cx:pt idx="2202">70</cx:pt>
          <cx:pt idx="2203">204</cx:pt>
          <cx:pt idx="2204">225</cx:pt>
          <cx:pt idx="2205">48</cx:pt>
          <cx:pt idx="2206">80</cx:pt>
          <cx:pt idx="2207">452</cx:pt>
          <cx:pt idx="2208">153</cx:pt>
          <cx:pt idx="2209">143</cx:pt>
          <cx:pt idx="2210">75</cx:pt>
          <cx:pt idx="2211">325</cx:pt>
          <cx:pt idx="2212">210</cx:pt>
          <cx:pt idx="2213">322</cx:pt>
          <cx:pt idx="2214">130</cx:pt>
          <cx:pt idx="2215">134</cx:pt>
          <cx:pt idx="2216">99</cx:pt>
          <cx:pt idx="2217">108</cx:pt>
          <cx:pt idx="2218">137</cx:pt>
          <cx:pt idx="2219">182</cx:pt>
          <cx:pt idx="2220">128</cx:pt>
          <cx:pt idx="2221">71</cx:pt>
          <cx:pt idx="2222">200</cx:pt>
          <cx:pt idx="2223">114</cx:pt>
          <cx:pt idx="2224">407</cx:pt>
          <cx:pt idx="2225">235</cx:pt>
          <cx:pt idx="2226">125</cx:pt>
          <cx:pt idx="2227">122</cx:pt>
          <cx:pt idx="2228">92</cx:pt>
          <cx:pt idx="2229">62</cx:pt>
          <cx:pt idx="2230">220</cx:pt>
          <cx:pt idx="2231">142</cx:pt>
          <cx:pt idx="2232">65</cx:pt>
          <cx:pt idx="2233">120</cx:pt>
          <cx:pt idx="2234">100</cx:pt>
          <cx:pt idx="2235">55</cx:pt>
          <cx:pt idx="2236">201</cx:pt>
          <cx:pt idx="2237">175</cx:pt>
          <cx:pt idx="2238">75</cx:pt>
          <cx:pt idx="2239">321</cx:pt>
          <cx:pt idx="2240">125</cx:pt>
          <cx:pt idx="2241">87</cx:pt>
          <cx:pt idx="2242">123</cx:pt>
          <cx:pt idx="2243">95</cx:pt>
          <cx:pt idx="2244">72</cx:pt>
          <cx:pt idx="2245">889</cx:pt>
          <cx:pt idx="2246">201</cx:pt>
          <cx:pt idx="2247">133</cx:pt>
          <cx:pt idx="2248">566</cx:pt>
          <cx:pt idx="2249">88</cx:pt>
          <cx:pt idx="2250">232</cx:pt>
          <cx:pt idx="2251">56</cx:pt>
          <cx:pt idx="2252">128</cx:pt>
          <cx:pt idx="2253">35</cx:pt>
          <cx:pt idx="2254">118</cx:pt>
          <cx:pt idx="2255">125</cx:pt>
          <cx:pt idx="2256">333</cx:pt>
          <cx:pt idx="2257">78</cx:pt>
          <cx:pt idx="2258">88</cx:pt>
          <cx:pt idx="2259">151</cx:pt>
          <cx:pt idx="2260">128</cx:pt>
          <cx:pt idx="2261">233</cx:pt>
          <cx:pt idx="2262">233</cx:pt>
          <cx:pt idx="2263">89</cx:pt>
          <cx:pt idx="2264">131</cx:pt>
          <cx:pt idx="2265">145</cx:pt>
          <cx:pt idx="2266">100</cx:pt>
          <cx:pt idx="2267">168</cx:pt>
          <cx:pt idx="2268">164</cx:pt>
          <cx:pt idx="2269">538</cx:pt>
          <cx:pt idx="2270">157</cx:pt>
          <cx:pt idx="2271">130</cx:pt>
          <cx:pt idx="2272">213</cx:pt>
          <cx:pt idx="2273">294</cx:pt>
          <cx:pt idx="2274">450</cx:pt>
          <cx:pt idx="2275">95</cx:pt>
          <cx:pt idx="2276">111</cx:pt>
          <cx:pt idx="2277">350</cx:pt>
          <cx:pt idx="2278">107</cx:pt>
          <cx:pt idx="2279">79</cx:pt>
          <cx:pt idx="2280">325</cx:pt>
          <cx:pt idx="2281">95</cx:pt>
          <cx:pt idx="2282">76</cx:pt>
          <cx:pt idx="2283">125</cx:pt>
          <cx:pt idx="2284">379</cx:pt>
          <cx:pt idx="2285">145</cx:pt>
          <cx:pt idx="2286">100</cx:pt>
          <cx:pt idx="2287">250</cx:pt>
          <cx:pt idx="2288">250</cx:pt>
          <cx:pt idx="2289">224</cx:pt>
          <cx:pt idx="2290">232</cx:pt>
          <cx:pt idx="2291">139</cx:pt>
          <cx:pt idx="2292">115</cx:pt>
          <cx:pt idx="2293">173</cx:pt>
          <cx:pt idx="2294">165</cx:pt>
          <cx:pt idx="2295">93</cx:pt>
          <cx:pt idx="2296">332</cx:pt>
          <cx:pt idx="2297">88</cx:pt>
          <cx:pt idx="2298">134</cx:pt>
          <cx:pt idx="2299">245</cx:pt>
          <cx:pt idx="2300">230</cx:pt>
          <cx:pt idx="2301">178</cx:pt>
          <cx:pt idx="2302">164</cx:pt>
          <cx:pt idx="2303">93</cx:pt>
          <cx:pt idx="2304">149</cx:pt>
          <cx:pt idx="2305">59</cx:pt>
          <cx:pt idx="2306">331</cx:pt>
          <cx:pt idx="2307">287</cx:pt>
          <cx:pt idx="2308">544</cx:pt>
          <cx:pt idx="2309">190</cx:pt>
          <cx:pt idx="2310">268</cx:pt>
          <cx:pt idx="2311">427</cx:pt>
          <cx:pt idx="2312">150</cx:pt>
          <cx:pt idx="2313">130</cx:pt>
          <cx:pt idx="2314">98</cx:pt>
          <cx:pt idx="2315">41</cx:pt>
          <cx:pt idx="2316">68</cx:pt>
          <cx:pt idx="2317">239</cx:pt>
          <cx:pt idx="2318">115</cx:pt>
          <cx:pt idx="2319">99</cx:pt>
          <cx:pt idx="2320">150</cx:pt>
          <cx:pt idx="2321">260</cx:pt>
          <cx:pt idx="2322">54</cx:pt>
          <cx:pt idx="2323">105</cx:pt>
          <cx:pt idx="2324">98</cx:pt>
          <cx:pt idx="2325">357</cx:pt>
          <cx:pt idx="2326">128</cx:pt>
          <cx:pt idx="2327">82</cx:pt>
          <cx:pt idx="2328">253</cx:pt>
          <cx:pt idx="2329">130</cx:pt>
          <cx:pt idx="2330">65</cx:pt>
          <cx:pt idx="2331">57</cx:pt>
          <cx:pt idx="2332">101</cx:pt>
          <cx:pt idx="2333">175</cx:pt>
          <cx:pt idx="2334">175</cx:pt>
          <cx:pt idx="2335">165</cx:pt>
          <cx:pt idx="2336">125</cx:pt>
          <cx:pt idx="2337">56</cx:pt>
          <cx:pt idx="2338">123</cx:pt>
          <cx:pt idx="2339">214</cx:pt>
          <cx:pt idx="2340">80</cx:pt>
          <cx:pt idx="2341">118</cx:pt>
          <cx:pt idx="2342">300</cx:pt>
          <cx:pt idx="2343">78</cx:pt>
          <cx:pt idx="2344">139</cx:pt>
          <cx:pt idx="2345">131</cx:pt>
          <cx:pt idx="2346">84</cx:pt>
          <cx:pt idx="2347">110</cx:pt>
          <cx:pt idx="2348">100</cx:pt>
          <cx:pt idx="2349">82</cx:pt>
          <cx:pt idx="2350">102</cx:pt>
          <cx:pt idx="2351">45</cx:pt>
          <cx:pt idx="2352">155</cx:pt>
          <cx:pt idx="2353">225</cx:pt>
          <cx:pt idx="2354">85</cx:pt>
          <cx:pt idx="2355">151</cx:pt>
          <cx:pt idx="2356">110</cx:pt>
          <cx:pt idx="2357">145</cx:pt>
          <cx:pt idx="2358">252</cx:pt>
          <cx:pt idx="2359">238</cx:pt>
          <cx:pt idx="2360">118</cx:pt>
          <cx:pt idx="2361">117</cx:pt>
          <cx:pt idx="2362">109</cx:pt>
          <cx:pt idx="2363">62</cx:pt>
          <cx:pt idx="2364">494</cx:pt>
          <cx:pt idx="2365">381</cx:pt>
          <cx:pt idx="2366">161</cx:pt>
          <cx:pt idx="2367">139</cx:pt>
          <cx:pt idx="2368">125</cx:pt>
          <cx:pt idx="2369">156</cx:pt>
          <cx:pt idx="2370">273</cx:pt>
          <cx:pt idx="2371">281</cx:pt>
          <cx:pt idx="2372">68</cx:pt>
          <cx:pt idx="2373">80</cx:pt>
          <cx:pt idx="2374">509</cx:pt>
          <cx:pt idx="2375">538</cx:pt>
          <cx:pt idx="2376">172</cx:pt>
          <cx:pt idx="2377">119</cx:pt>
          <cx:pt idx="2378">162</cx:pt>
          <cx:pt idx="2379">120</cx:pt>
          <cx:pt idx="2380">119</cx:pt>
          <cx:pt idx="2381">129</cx:pt>
          <cx:pt idx="2382">70</cx:pt>
          <cx:pt idx="2383">952</cx:pt>
          <cx:pt idx="2384">160</cx:pt>
          <cx:pt idx="2385">96</cx:pt>
          <cx:pt idx="2386">128</cx:pt>
          <cx:pt idx="2387">125</cx:pt>
          <cx:pt idx="2388">149</cx:pt>
          <cx:pt idx="2389">300</cx:pt>
          <cx:pt idx="2390">164</cx:pt>
          <cx:pt idx="2391">116</cx:pt>
          <cx:pt idx="2392">117</cx:pt>
          <cx:pt idx="2393">136</cx:pt>
          <cx:pt idx="2394">114</cx:pt>
          <cx:pt idx="2395">268</cx:pt>
          <cx:pt idx="2396">90</cx:pt>
          <cx:pt idx="2397">108</cx:pt>
          <cx:pt idx="2398">240</cx:pt>
          <cx:pt idx="2399">111</cx:pt>
          <cx:pt idx="2400">117</cx:pt>
          <cx:pt idx="2401">263</cx:pt>
          <cx:pt idx="2402">137</cx:pt>
          <cx:pt idx="2403">60</cx:pt>
          <cx:pt idx="2404">181</cx:pt>
          <cx:pt idx="2405">135</cx:pt>
          <cx:pt idx="2406">989</cx:pt>
          <cx:pt idx="2407">175</cx:pt>
          <cx:pt idx="2408">400</cx:pt>
          <cx:pt idx="2409">128</cx:pt>
          <cx:pt idx="2410">146</cx:pt>
          <cx:pt idx="2411">375</cx:pt>
          <cx:pt idx="2412">377</cx:pt>
          <cx:pt idx="2413">669</cx:pt>
          <cx:pt idx="2414">115</cx:pt>
          <cx:pt idx="2415">769</cx:pt>
          <cx:pt idx="2416">702</cx:pt>
          <cx:pt idx="2417">836</cx:pt>
          <cx:pt idx="2418">602</cx:pt>
          <cx:pt idx="2419">183</cx:pt>
          <cx:pt idx="2420">110</cx:pt>
          <cx:pt idx="2421">330</cx:pt>
          <cx:pt idx="2422">136</cx:pt>
          <cx:pt idx="2423">176</cx:pt>
          <cx:pt idx="2424">126</cx:pt>
          <cx:pt idx="2425">538</cx:pt>
          <cx:pt idx="2426">538</cx:pt>
          <cx:pt idx="2427">159</cx:pt>
          <cx:pt idx="2428">146</cx:pt>
          <cx:pt idx="2429">83</cx:pt>
          <cx:pt idx="2430">412</cx:pt>
          <cx:pt idx="2431">404</cx:pt>
          <cx:pt idx="2432">69</cx:pt>
          <cx:pt idx="2433">86</cx:pt>
          <cx:pt idx="2434">481</cx:pt>
          <cx:pt idx="2435">319</cx:pt>
          <cx:pt idx="2436">79</cx:pt>
          <cx:pt idx="2437">90</cx:pt>
          <cx:pt idx="2438">339</cx:pt>
          <cx:pt idx="2439">792</cx:pt>
          <cx:pt idx="2440">182</cx:pt>
          <cx:pt idx="2441">172</cx:pt>
          <cx:pt idx="2442">172</cx:pt>
          <cx:pt idx="2443">381</cx:pt>
          <cx:pt idx="2444">161</cx:pt>
          <cx:pt idx="2445">125</cx:pt>
          <cx:pt idx="2446">290</cx:pt>
          <cx:pt idx="2447">115</cx:pt>
          <cx:pt idx="2448">272</cx:pt>
          <cx:pt idx="2449">224</cx:pt>
          <cx:pt idx="2450">871</cx:pt>
          <cx:pt idx="2451">55</cx:pt>
          <cx:pt idx="2452">85</cx:pt>
          <cx:pt idx="2453">299</cx:pt>
          <cx:pt idx="2454">483</cx:pt>
          <cx:pt idx="2455">37</cx:pt>
          <cx:pt idx="2456">68</cx:pt>
          <cx:pt idx="2457">103</cx:pt>
          <cx:pt idx="2458">110</cx:pt>
          <cx:pt idx="2459">393</cx:pt>
          <cx:pt idx="2460">706</cx:pt>
          <cx:pt idx="2461">157</cx:pt>
          <cx:pt idx="2462">92</cx:pt>
          <cx:pt idx="2463">104</cx:pt>
          <cx:pt idx="2464">188</cx:pt>
          <cx:pt idx="2465">240</cx:pt>
          <cx:pt idx="2466">35</cx:pt>
          <cx:pt idx="2467">100</cx:pt>
          <cx:pt idx="2468">175</cx:pt>
          <cx:pt idx="2469">168</cx:pt>
          <cx:pt idx="2470">92</cx:pt>
          <cx:pt idx="2471">538</cx:pt>
          <cx:pt idx="2472">68</cx:pt>
          <cx:pt idx="2473">587</cx:pt>
          <cx:pt idx="2474">154</cx:pt>
          <cx:pt idx="2475">206</cx:pt>
          <cx:pt idx="2476">107</cx:pt>
          <cx:pt idx="2477">132</cx:pt>
          <cx:pt idx="2478">225</cx:pt>
          <cx:pt idx="2479">172</cx:pt>
          <cx:pt idx="2480">172</cx:pt>
          <cx:pt idx="2481">381</cx:pt>
          <cx:pt idx="2482">165</cx:pt>
          <cx:pt idx="2483">111</cx:pt>
          <cx:pt idx="2484">135</cx:pt>
          <cx:pt idx="2485">200</cx:pt>
          <cx:pt idx="2486">55</cx:pt>
          <cx:pt idx="2487">54</cx:pt>
          <cx:pt idx="2488">99</cx:pt>
          <cx:pt idx="2489">154</cx:pt>
          <cx:pt idx="2490">129</cx:pt>
          <cx:pt idx="2491">128</cx:pt>
          <cx:pt idx="2492">380</cx:pt>
          <cx:pt idx="2493">129</cx:pt>
          <cx:pt idx="2494">191</cx:pt>
          <cx:pt idx="2495">121</cx:pt>
          <cx:pt idx="2496">180</cx:pt>
          <cx:pt idx="2497">63</cx:pt>
          <cx:pt idx="2498">329</cx:pt>
          <cx:pt idx="2499">123</cx:pt>
          <cx:pt idx="2500">376</cx:pt>
          <cx:pt idx="2501">172</cx:pt>
          <cx:pt idx="2502">240</cx:pt>
          <cx:pt idx="2503">84</cx:pt>
          <cx:pt idx="2504">449</cx:pt>
          <cx:pt idx="2505">269</cx:pt>
          <cx:pt idx="2506">90</cx:pt>
          <cx:pt idx="2507">119</cx:pt>
          <cx:pt idx="2508">172</cx:pt>
          <cx:pt idx="2509">57</cx:pt>
          <cx:pt idx="2510">313</cx:pt>
          <cx:pt idx="2511">100</cx:pt>
          <cx:pt idx="2512">137</cx:pt>
          <cx:pt idx="2513">234</cx:pt>
          <cx:pt idx="2514">83</cx:pt>
          <cx:pt idx="2515">179</cx:pt>
          <cx:pt idx="2516">195</cx:pt>
          <cx:pt idx="2517">97</cx:pt>
          <cx:pt idx="2518">125</cx:pt>
          <cx:pt idx="2519">104</cx:pt>
          <cx:pt idx="2520">296</cx:pt>
          <cx:pt idx="2521">340</cx:pt>
          <cx:pt idx="2522">194</cx:pt>
          <cx:pt idx="2523">95</cx:pt>
          <cx:pt idx="2524">27</cx:pt>
          <cx:pt idx="2525">132</cx:pt>
          <cx:pt idx="2526">177</cx:pt>
          <cx:pt idx="2527">225</cx:pt>
          <cx:pt idx="2528">527</cx:pt>
          <cx:pt idx="2529">135</cx:pt>
          <cx:pt idx="2530">125</cx:pt>
          <cx:pt idx="2531">153</cx:pt>
          <cx:pt idx="2532">307</cx:pt>
          <cx:pt idx="2533">78</cx:pt>
          <cx:pt idx="2534">24</cx:pt>
          <cx:pt idx="2535">111</cx:pt>
          <cx:pt idx="2536">160</cx:pt>
          <cx:pt idx="2537">453</cx:pt>
          <cx:pt idx="2538">125</cx:pt>
          <cx:pt idx="2539">84</cx:pt>
          <cx:pt idx="2540">110</cx:pt>
          <cx:pt idx="2541">171</cx:pt>
          <cx:pt idx="2542">285</cx:pt>
          <cx:pt idx="2543">95</cx:pt>
          <cx:pt idx="2544">86</cx:pt>
          <cx:pt idx="2545">90</cx:pt>
          <cx:pt idx="2546">1579</cx:pt>
          <cx:pt idx="2547">80</cx:pt>
          <cx:pt idx="2548">379</cx:pt>
          <cx:pt idx="2549">119</cx:pt>
          <cx:pt idx="2550">283</cx:pt>
          <cx:pt idx="2551">699</cx:pt>
          <cx:pt idx="2552">606</cx:pt>
          <cx:pt idx="2553">233</cx:pt>
          <cx:pt idx="2554">300</cx:pt>
          <cx:pt idx="2555">100</cx:pt>
          <cx:pt idx="2556">135</cx:pt>
          <cx:pt idx="2557">60</cx:pt>
          <cx:pt idx="2558">74</cx:pt>
          <cx:pt idx="2559">276</cx:pt>
          <cx:pt idx="2560">438</cx:pt>
          <cx:pt idx="2561">130</cx:pt>
          <cx:pt idx="2562">168</cx:pt>
          <cx:pt idx="2563">158</cx:pt>
          <cx:pt idx="2564">100</cx:pt>
          <cx:pt idx="2565">424</cx:pt>
          <cx:pt idx="2566">124</cx:pt>
          <cx:pt idx="2567">200</cx:pt>
          <cx:pt idx="2568">114</cx:pt>
          <cx:pt idx="2569">227</cx:pt>
          <cx:pt idx="2570">118</cx:pt>
          <cx:pt idx="2571">267</cx:pt>
          <cx:pt idx="2572">220</cx:pt>
          <cx:pt idx="2573">154</cx:pt>
          <cx:pt idx="2574">378</cx:pt>
          <cx:pt idx="2575">140</cx:pt>
          <cx:pt idx="2576">119</cx:pt>
          <cx:pt idx="2577">663</cx:pt>
          <cx:pt idx="2578">70</cx:pt>
          <cx:pt idx="2579">101</cx:pt>
          <cx:pt idx="2580">374</cx:pt>
          <cx:pt idx="2581">609</cx:pt>
          <cx:pt idx="2582">381</cx:pt>
          <cx:pt idx="2583">207</cx:pt>
          <cx:pt idx="2584">135</cx:pt>
          <cx:pt idx="2585">80</cx:pt>
          <cx:pt idx="2586">91</cx:pt>
          <cx:pt idx="2587">548</cx:pt>
          <cx:pt idx="2588">171</cx:pt>
          <cx:pt idx="2589">80</cx:pt>
          <cx:pt idx="2590">58</cx:pt>
          <cx:pt idx="2591">119</cx:pt>
          <cx:pt idx="2592">81</cx:pt>
          <cx:pt idx="2593">93</cx:pt>
          <cx:pt idx="2594">220</cx:pt>
          <cx:pt idx="2595">222</cx:pt>
          <cx:pt idx="2596">77</cx:pt>
          <cx:pt idx="2597">481</cx:pt>
          <cx:pt idx="2598">122</cx:pt>
          <cx:pt idx="2599">52</cx:pt>
          <cx:pt idx="2600">157</cx:pt>
          <cx:pt idx="2601">175</cx:pt>
          <cx:pt idx="2602">121</cx:pt>
          <cx:pt idx="2603">239</cx:pt>
          <cx:pt idx="2604">52</cx:pt>
          <cx:pt idx="2605">128</cx:pt>
          <cx:pt idx="2606">144</cx:pt>
          <cx:pt idx="2607">60</cx:pt>
          <cx:pt idx="2608">246</cx:pt>
          <cx:pt idx="2609">119</cx:pt>
          <cx:pt idx="2610">117</cx:pt>
          <cx:pt idx="2611">139</cx:pt>
          <cx:pt idx="2612">78</cx:pt>
          <cx:pt idx="2613">133</cx:pt>
          <cx:pt idx="2614">114</cx:pt>
          <cx:pt idx="2615">82</cx:pt>
          <cx:pt idx="2616">638</cx:pt>
          <cx:pt idx="2617">154</cx:pt>
          <cx:pt idx="2618">122</cx:pt>
          <cx:pt idx="2619">40</cx:pt>
          <cx:pt idx="2620">40</cx:pt>
          <cx:pt idx="2621">62</cx:pt>
          <cx:pt idx="2622">104</cx:pt>
          <cx:pt idx="2623">144</cx:pt>
          <cx:pt idx="2624">160</cx:pt>
        </cx:lvl>
      </cx:numDim>
    </cx:data>
  </cx:chartData>
  <cx:chart>
    <cx:title pos="t" align="ctr" overlay="0">
      <cx:tx>
        <cx:txData>
          <cx:v>Histogram</cx:v>
        </cx:txData>
      </cx:tx>
      <cx:txPr>
        <a:bodyPr spcFirstLastPara="1" vertOverflow="ellipsis" horzOverflow="overflow" wrap="square" lIns="0" tIns="0" rIns="0" bIns="0" anchor="ctr" anchorCtr="1"/>
        <a:lstStyle/>
        <a:p>
          <a:pPr algn="ctr" rtl="0">
            <a:defRPr/>
          </a:pPr>
          <a:r>
            <a:rPr lang="en-US" sz="1400" b="0" i="0" u="none" strike="noStrike" baseline="0" dirty="0">
              <a:solidFill>
                <a:srgbClr val="000000">
                  <a:lumMod val="65000"/>
                  <a:lumOff val="35000"/>
                </a:srgbClr>
              </a:solidFill>
              <a:latin typeface="Calibri" panose="020F0502020204030204"/>
            </a:rPr>
            <a:t>Histogram</a:t>
          </a:r>
        </a:p>
      </cx:txPr>
    </cx:title>
    <cx:plotArea>
      <cx:plotAreaRegion>
        <cx:series layoutId="clusteredColumn" uniqueId="{6F3A2A75-7FE3-4A6E-B199-6E8DA009C0A6}">
          <cx:dataId val="0"/>
          <cx:layoutPr>
            <cx:binning intervalClosed="r">
              <cx:binSize val="30"/>
            </cx:binning>
          </cx:layoutPr>
        </cx:series>
      </cx:plotAreaRegion>
      <cx:axis id="0">
        <cx:catScaling gapWidth="0"/>
        <cx:title>
          <cx:tx>
            <cx:txData>
              <cx:v>price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r>
                <a:rPr lang="en-US" sz="1200" b="0" i="0" u="none" strike="noStrike" baseline="0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Calibri" panose="020F0502020204030204"/>
                </a:rPr>
                <a:t>price</a:t>
              </a:r>
            </a:p>
          </cx:txPr>
        </cx:title>
        <cx:tickLabels/>
        <cx:txPr>
          <a:bodyPr spcFirstLastPara="1" vertOverflow="ellipsis" horzOverflow="overflow" wrap="square" lIns="0" tIns="0" rIns="0" bIns="0" anchor="ctr" anchorCtr="1"/>
          <a:lstStyle/>
          <a:p>
            <a:pPr algn="ctr" rtl="0">
              <a:defRPr/>
            </a:pPr>
            <a:endParaRPr lang="en-US" sz="900" b="0" i="0" u="none" strike="noStrike" baseline="0">
              <a:solidFill>
                <a:srgbClr val="000000">
                  <a:lumMod val="65000"/>
                  <a:lumOff val="35000"/>
                </a:srgbClr>
              </a:solidFill>
              <a:latin typeface="Calibri" panose="020F0502020204030204"/>
            </a:endParaRPr>
          </a:p>
        </cx:txPr>
      </cx:axis>
      <cx:axis id="1">
        <cx:valScaling/>
        <cx:title>
          <cx:tx>
            <cx:txData>
              <cx:v>frequency</cx:v>
            </cx:txData>
          </cx:tx>
          <cx:txPr>
            <a:bodyPr spcFirstLastPara="1" vertOverflow="ellipsis" horzOverflow="overflow" wrap="square" lIns="0" tIns="0" rIns="0" bIns="0" anchor="ctr" anchorCtr="1"/>
            <a:lstStyle/>
            <a:p>
              <a:pPr algn="ctr" rtl="0">
                <a:defRPr/>
              </a:pPr>
              <a:r>
                <a:rPr lang="en-US" sz="1050" b="0" i="0" u="none" strike="noStrike" baseline="0" dirty="0">
                  <a:solidFill>
                    <a:srgbClr val="000000">
                      <a:lumMod val="65000"/>
                      <a:lumOff val="35000"/>
                    </a:srgbClr>
                  </a:solidFill>
                  <a:latin typeface="Calibri" panose="020F0502020204030204"/>
                </a:rPr>
                <a:t>frequency</a:t>
              </a:r>
            </a:p>
          </cx:txPr>
        </cx:title>
        <cx:tickLabels/>
      </cx:axis>
    </cx:plotArea>
  </cx:chart>
  <cx:spPr>
    <a:ln>
      <a:solidFill>
        <a:schemeClr val="accent6">
          <a:lumMod val="75000"/>
        </a:schemeClr>
      </a:solidFill>
    </a:ln>
  </cx:spPr>
</cx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6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/>
  </cs:valueAxis>
  <cs:wall>
    <cs:lnRef idx="0"/>
    <cs:fillRef idx="0"/>
    <cs:effectRef idx="0"/>
    <cs:fontRef idx="minor">
      <a:schemeClr val="tx1"/>
    </cs:fontRef>
  </cs:wall>
</cs:chartStyle>
</file>

<file path=ppt/charts/style1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7676BC-3208-4FDE-9F46-2002850AFBB7}" type="datetimeFigureOut">
              <a:rPr lang="en-US" smtClean="0"/>
              <a:t>5/24/22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1F4B64-9BDD-4DCA-A495-854673C340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110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160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652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0809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3682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6016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767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563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2084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7189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38752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89196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2231995-7FCA-47CD-806D-A39C805D1A35}" type="datetimeFigureOut">
              <a:rPr lang="en-US" smtClean="0"/>
              <a:t>5/24/22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F8A88699-EC2A-459D-87B2-474FD1A4C8DB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64560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1" r:id="rId2"/>
    <p:sldLayoutId id="2147483752" r:id="rId3"/>
    <p:sldLayoutId id="2147483753" r:id="rId4"/>
    <p:sldLayoutId id="2147483754" r:id="rId5"/>
    <p:sldLayoutId id="2147483755" r:id="rId6"/>
    <p:sldLayoutId id="2147483756" r:id="rId7"/>
    <p:sldLayoutId id="2147483757" r:id="rId8"/>
    <p:sldLayoutId id="2147483758" r:id="rId9"/>
    <p:sldLayoutId id="2147483759" r:id="rId10"/>
    <p:sldLayoutId id="214748376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magnifying-glass-pn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pngimg.com/png/19347-wi-fi-download-p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pngimg.com/download/8374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43624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pngimg.com/download/55394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4/relationships/chartEx" Target="../charts/chartEx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83748B-DD10-473F-9578-AEB102B4664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13800" dirty="0">
                <a:latin typeface="Bahnschrift" panose="020B0502040204020203" pitchFamily="34" charset="0"/>
              </a:rPr>
              <a:t>Airbnb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92D76B-7E27-4498-9D2F-08BFB641B2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4000" dirty="0">
                <a:solidFill>
                  <a:srgbClr val="00B050"/>
                </a:solidFill>
                <a:latin typeface="Bahnschrift SemiBold" panose="020B0502040204020203" pitchFamily="34" charset="0"/>
              </a:rPr>
              <a:t>Asheville, NC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F90DAA-BE79-4DB3-B5F3-17D453352C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839" y="2759978"/>
            <a:ext cx="1278576" cy="1338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127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929AEF-8084-4018-8172-2AB7FFC8F0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93146"/>
              </p:ext>
            </p:extLst>
          </p:nvPr>
        </p:nvGraphicFramePr>
        <p:xfrm>
          <a:off x="902820" y="1568964"/>
          <a:ext cx="2361187" cy="40684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80978">
                  <a:extLst>
                    <a:ext uri="{9D8B030D-6E8A-4147-A177-3AD203B41FA5}">
                      <a16:colId xmlns:a16="http://schemas.microsoft.com/office/drawing/2014/main" val="3304349513"/>
                    </a:ext>
                  </a:extLst>
                </a:gridCol>
                <a:gridCol w="1380209">
                  <a:extLst>
                    <a:ext uri="{9D8B030D-6E8A-4147-A177-3AD203B41FA5}">
                      <a16:colId xmlns:a16="http://schemas.microsoft.com/office/drawing/2014/main" val="3107503126"/>
                    </a:ext>
                  </a:extLst>
                </a:gridCol>
              </a:tblGrid>
              <a:tr h="340790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18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Entire home/apt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074742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Base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125.00 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222553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1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     -</a:t>
                      </a: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1817604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2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  65.00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541653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3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135.00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8844945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4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240.00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280823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5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375.00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2560772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6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585.00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803799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7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   820.00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3887540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8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1,100.00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957218"/>
                  </a:ext>
                </a:extLst>
              </a:tr>
              <a:tr h="3382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9 +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 $    1,200.00 </a:t>
                      </a:r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993601"/>
                  </a:ext>
                </a:extLst>
              </a:tr>
              <a:tr h="338939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Bedrooms</a:t>
                      </a:r>
                    </a:p>
                  </a:txBody>
                  <a:tcPr marL="9525" marR="9525" marT="9525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3427167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6716F37B-E0D2-4318-9481-1D4F6A0833C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955618"/>
              </p:ext>
            </p:extLst>
          </p:nvPr>
        </p:nvGraphicFramePr>
        <p:xfrm>
          <a:off x="3512216" y="1556757"/>
          <a:ext cx="4578929" cy="136456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26250">
                  <a:extLst>
                    <a:ext uri="{9D8B030D-6E8A-4147-A177-3AD203B41FA5}">
                      <a16:colId xmlns:a16="http://schemas.microsoft.com/office/drawing/2014/main" val="667488438"/>
                    </a:ext>
                  </a:extLst>
                </a:gridCol>
                <a:gridCol w="1652479">
                  <a:extLst>
                    <a:ext uri="{9D8B030D-6E8A-4147-A177-3AD203B41FA5}">
                      <a16:colId xmlns:a16="http://schemas.microsoft.com/office/drawing/2014/main" val="3082043892"/>
                    </a:ext>
                  </a:extLst>
                </a:gridCol>
                <a:gridCol w="1600200">
                  <a:extLst>
                    <a:ext uri="{9D8B030D-6E8A-4147-A177-3AD203B41FA5}">
                      <a16:colId xmlns:a16="http://schemas.microsoft.com/office/drawing/2014/main" val="3304761430"/>
                    </a:ext>
                  </a:extLst>
                </a:gridCol>
              </a:tblGrid>
              <a:tr h="19054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Room Type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               Median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4943456"/>
                  </a:ext>
                </a:extLst>
              </a:tr>
              <a:tr h="3907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Hotel room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457.59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356.00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1252854"/>
                  </a:ext>
                </a:extLst>
              </a:tr>
              <a:tr h="3907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Private room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114.97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83.00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3940119"/>
                  </a:ext>
                </a:extLst>
              </a:tr>
              <a:tr h="39071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Shared room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62.50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34.00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763992"/>
                  </a:ext>
                </a:extLst>
              </a:tr>
            </a:tbl>
          </a:graphicData>
        </a:graphic>
      </p:graphicFrame>
      <p:sp>
        <p:nvSpPr>
          <p:cNvPr id="4" name="Oval 3">
            <a:extLst>
              <a:ext uri="{FF2B5EF4-FFF2-40B4-BE49-F238E27FC236}">
                <a16:creationId xmlns:a16="http://schemas.microsoft.com/office/drawing/2014/main" id="{119352BF-CC4C-4985-90F5-536952673703}"/>
              </a:ext>
            </a:extLst>
          </p:cNvPr>
          <p:cNvSpPr/>
          <p:nvPr/>
        </p:nvSpPr>
        <p:spPr>
          <a:xfrm>
            <a:off x="7131976" y="1818724"/>
            <a:ext cx="727364" cy="4015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1244E68-1E1F-4E29-BC64-FCA71263254D}"/>
              </a:ext>
            </a:extLst>
          </p:cNvPr>
          <p:cNvSpPr/>
          <p:nvPr/>
        </p:nvSpPr>
        <p:spPr>
          <a:xfrm>
            <a:off x="5526622" y="2615545"/>
            <a:ext cx="708123" cy="3377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9B849B8-0AAE-4449-8A02-B0E5DC3DAF1F}"/>
              </a:ext>
            </a:extLst>
          </p:cNvPr>
          <p:cNvSpPr/>
          <p:nvPr/>
        </p:nvSpPr>
        <p:spPr>
          <a:xfrm>
            <a:off x="5526622" y="2229897"/>
            <a:ext cx="792012" cy="35325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B38804F-5C6E-44FD-A183-570EB7FF541F}"/>
              </a:ext>
            </a:extLst>
          </p:cNvPr>
          <p:cNvSpPr txBox="1"/>
          <p:nvPr/>
        </p:nvSpPr>
        <p:spPr>
          <a:xfrm>
            <a:off x="3512216" y="3228591"/>
            <a:ext cx="2107418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Hotel room - $355</a:t>
            </a:r>
          </a:p>
          <a:p>
            <a:r>
              <a:rPr lang="en-US" dirty="0"/>
              <a:t>Private room - $115</a:t>
            </a:r>
          </a:p>
          <a:p>
            <a:r>
              <a:rPr lang="en-US" dirty="0"/>
              <a:t>Shared room - $60</a:t>
            </a:r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EB7889F6-0E2B-463F-A835-4D4898B2984F}"/>
              </a:ext>
            </a:extLst>
          </p:cNvPr>
          <p:cNvSpPr/>
          <p:nvPr/>
        </p:nvSpPr>
        <p:spPr>
          <a:xfrm>
            <a:off x="5338616" y="3283065"/>
            <a:ext cx="229950" cy="20133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BB5F6EF4-609C-4921-B60C-717C4944DE0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02820" y="292897"/>
            <a:ext cx="10058400" cy="1206500"/>
          </a:xfrm>
        </p:spPr>
        <p:txBody>
          <a:bodyPr/>
          <a:lstStyle/>
          <a:p>
            <a:r>
              <a:rPr lang="en-US" b="1" dirty="0">
                <a:solidFill>
                  <a:srgbClr val="00B050"/>
                </a:solidFill>
              </a:rPr>
              <a:t>Pricing System</a:t>
            </a:r>
          </a:p>
        </p:txBody>
      </p:sp>
      <p:sp>
        <p:nvSpPr>
          <p:cNvPr id="12" name="Star: 5 Points 11">
            <a:extLst>
              <a:ext uri="{FF2B5EF4-FFF2-40B4-BE49-F238E27FC236}">
                <a16:creationId xmlns:a16="http://schemas.microsoft.com/office/drawing/2014/main" id="{6C7E3B09-2957-402F-9B2B-81C2E660BADF}"/>
              </a:ext>
            </a:extLst>
          </p:cNvPr>
          <p:cNvSpPr/>
          <p:nvPr/>
        </p:nvSpPr>
        <p:spPr>
          <a:xfrm>
            <a:off x="902821" y="1651573"/>
            <a:ext cx="229950" cy="20133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EB6D1D8-F1C6-400E-BC40-4DCAE8DF0705}"/>
              </a:ext>
            </a:extLst>
          </p:cNvPr>
          <p:cNvSpPr txBox="1"/>
          <p:nvPr/>
        </p:nvSpPr>
        <p:spPr>
          <a:xfrm>
            <a:off x="3702015" y="5268069"/>
            <a:ext cx="55637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Now, we have a basic pricing system based on room type.</a:t>
            </a:r>
          </a:p>
        </p:txBody>
      </p:sp>
    </p:spTree>
    <p:extLst>
      <p:ext uri="{BB962C8B-B14F-4D97-AF65-F5344CB8AC3E}">
        <p14:creationId xmlns:p14="http://schemas.microsoft.com/office/powerpoint/2010/main" val="3200646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10" grpId="0" animBg="1"/>
      <p:bldP spid="12" grpId="0" animBg="1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D8BAC59-15E3-454F-B7CE-2F26BD16F022}"/>
              </a:ext>
            </a:extLst>
          </p:cNvPr>
          <p:cNvSpPr txBox="1"/>
          <p:nvPr/>
        </p:nvSpPr>
        <p:spPr>
          <a:xfrm>
            <a:off x="4353186" y="2228671"/>
            <a:ext cx="3485627" cy="1200329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rtlCol="0">
            <a:spAutoFit/>
          </a:bodyPr>
          <a:lstStyle/>
          <a:p>
            <a:r>
              <a:rPr lang="en-US" sz="7200" dirty="0"/>
              <a:t>Location</a:t>
            </a:r>
          </a:p>
        </p:txBody>
      </p:sp>
    </p:spTree>
    <p:extLst>
      <p:ext uri="{BB962C8B-B14F-4D97-AF65-F5344CB8AC3E}">
        <p14:creationId xmlns:p14="http://schemas.microsoft.com/office/powerpoint/2010/main" val="2427617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3018-AF33-49B6-B133-8F0BE29E5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- </a:t>
            </a:r>
            <a:r>
              <a:rPr lang="en-US" sz="5400" dirty="0"/>
              <a:t>Neighborhood</a:t>
            </a:r>
            <a:endParaRPr lang="en-US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A51EB3DE-8CFD-4954-B72C-DA8AE16BEC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058416"/>
              </p:ext>
            </p:extLst>
          </p:nvPr>
        </p:nvGraphicFramePr>
        <p:xfrm>
          <a:off x="1241569" y="1864455"/>
          <a:ext cx="2850595" cy="41168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0841">
                  <a:extLst>
                    <a:ext uri="{9D8B030D-6E8A-4147-A177-3AD203B41FA5}">
                      <a16:colId xmlns:a16="http://schemas.microsoft.com/office/drawing/2014/main" val="1697882503"/>
                    </a:ext>
                  </a:extLst>
                </a:gridCol>
                <a:gridCol w="1589754">
                  <a:extLst>
                    <a:ext uri="{9D8B030D-6E8A-4147-A177-3AD203B41FA5}">
                      <a16:colId xmlns:a16="http://schemas.microsoft.com/office/drawing/2014/main" val="530371635"/>
                    </a:ext>
                  </a:extLst>
                </a:gridCol>
              </a:tblGrid>
              <a:tr h="238109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effectLst/>
                        </a:rPr>
                        <a:t>Neighborhood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effectLst/>
                        </a:rPr>
                        <a:t>Average of price</a:t>
                      </a:r>
                      <a:endParaRPr lang="en-US" sz="105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2218636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$218.95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2950634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$200.32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0164092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$196.74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9597173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$193.37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2509695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$177.63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356864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$172.02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401880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28715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$162.36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1739595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$144.54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972906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Grand Total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$182.61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8791022"/>
                  </a:ext>
                </a:extLst>
              </a:tr>
            </a:tbl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5963BD16-65A1-48CD-9761-A8715ADEBC5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2233996"/>
              </p:ext>
            </p:extLst>
          </p:nvPr>
        </p:nvGraphicFramePr>
        <p:xfrm>
          <a:off x="4583187" y="2032237"/>
          <a:ext cx="6473503" cy="39338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" name="Oval 14">
            <a:extLst>
              <a:ext uri="{FF2B5EF4-FFF2-40B4-BE49-F238E27FC236}">
                <a16:creationId xmlns:a16="http://schemas.microsoft.com/office/drawing/2014/main" id="{336A4965-7152-4B04-A58A-9F7673966F85}"/>
              </a:ext>
            </a:extLst>
          </p:cNvPr>
          <p:cNvSpPr/>
          <p:nvPr/>
        </p:nvSpPr>
        <p:spPr>
          <a:xfrm>
            <a:off x="3305262" y="2205045"/>
            <a:ext cx="880844" cy="427838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235A7B3-F6CA-4B4F-8079-B3CDA313101F}"/>
              </a:ext>
            </a:extLst>
          </p:cNvPr>
          <p:cNvSpPr/>
          <p:nvPr/>
        </p:nvSpPr>
        <p:spPr>
          <a:xfrm>
            <a:off x="3305262" y="5679345"/>
            <a:ext cx="880844" cy="42783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BAC7D40-BEE6-4F97-825E-1100F0CD96B9}"/>
              </a:ext>
            </a:extLst>
          </p:cNvPr>
          <p:cNvSpPr/>
          <p:nvPr/>
        </p:nvSpPr>
        <p:spPr>
          <a:xfrm>
            <a:off x="3305262" y="2618834"/>
            <a:ext cx="880844" cy="427838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8C51775-03F4-48C7-B917-2A6580728478}"/>
              </a:ext>
            </a:extLst>
          </p:cNvPr>
          <p:cNvSpPr/>
          <p:nvPr/>
        </p:nvSpPr>
        <p:spPr>
          <a:xfrm>
            <a:off x="3305262" y="3067851"/>
            <a:ext cx="880844" cy="427838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B295F7FC-D1EA-410B-955D-69E55ACC4975}"/>
              </a:ext>
            </a:extLst>
          </p:cNvPr>
          <p:cNvSpPr/>
          <p:nvPr/>
        </p:nvSpPr>
        <p:spPr>
          <a:xfrm>
            <a:off x="3305262" y="3510792"/>
            <a:ext cx="880844" cy="427838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941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7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4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00"/>
                            </p:stCondLst>
                            <p:childTnLst>
                              <p:par>
                                <p:cTn id="1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F3018-AF33-49B6-B133-8F0BE29E5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- </a:t>
            </a:r>
            <a:r>
              <a:rPr lang="en-US" sz="5400" dirty="0"/>
              <a:t>Neighborhood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B66579F-2B5B-463C-87BD-AD6DD1BC59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4302576"/>
              </p:ext>
            </p:extLst>
          </p:nvPr>
        </p:nvGraphicFramePr>
        <p:xfrm>
          <a:off x="961571" y="1810138"/>
          <a:ext cx="4608807" cy="329682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53213">
                  <a:extLst>
                    <a:ext uri="{9D8B030D-6E8A-4147-A177-3AD203B41FA5}">
                      <a16:colId xmlns:a16="http://schemas.microsoft.com/office/drawing/2014/main" val="2546613602"/>
                    </a:ext>
                  </a:extLst>
                </a:gridCol>
                <a:gridCol w="1072679">
                  <a:extLst>
                    <a:ext uri="{9D8B030D-6E8A-4147-A177-3AD203B41FA5}">
                      <a16:colId xmlns:a16="http://schemas.microsoft.com/office/drawing/2014/main" val="865829775"/>
                    </a:ext>
                  </a:extLst>
                </a:gridCol>
                <a:gridCol w="707721">
                  <a:extLst>
                    <a:ext uri="{9D8B030D-6E8A-4147-A177-3AD203B41FA5}">
                      <a16:colId xmlns:a16="http://schemas.microsoft.com/office/drawing/2014/main" val="4196583734"/>
                    </a:ext>
                  </a:extLst>
                </a:gridCol>
                <a:gridCol w="716206">
                  <a:extLst>
                    <a:ext uri="{9D8B030D-6E8A-4147-A177-3AD203B41FA5}">
                      <a16:colId xmlns:a16="http://schemas.microsoft.com/office/drawing/2014/main" val="1504276470"/>
                    </a:ext>
                  </a:extLst>
                </a:gridCol>
                <a:gridCol w="958988">
                  <a:extLst>
                    <a:ext uri="{9D8B030D-6E8A-4147-A177-3AD203B41FA5}">
                      <a16:colId xmlns:a16="http://schemas.microsoft.com/office/drawing/2014/main" val="356780902"/>
                    </a:ext>
                  </a:extLst>
                </a:gridCol>
              </a:tblGrid>
              <a:tr h="299711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</a:rPr>
                        <a:t>Count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6703753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Neighborhood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high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low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medium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Grand Total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86430431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28801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43%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22%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35%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0452408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28806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16%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38%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47%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81595465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28804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35%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24%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41%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10795765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28803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29%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30%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41%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8923698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28805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27%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34%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39%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100%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0034759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28704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24%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32%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44%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100%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9426184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28715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24%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51%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100%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4577528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28732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27%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31%</a:t>
                      </a:r>
                      <a:endParaRPr lang="en-US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42%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100%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12950030"/>
                  </a:ext>
                </a:extLst>
              </a:tr>
              <a:tr h="299711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Grand Total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29%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30%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42%</a:t>
                      </a:r>
                      <a:endParaRPr lang="en-US" sz="1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100%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63850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B6B3F2C-2401-4814-A486-DC0A0C4C7C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6888973"/>
              </p:ext>
            </p:extLst>
          </p:nvPr>
        </p:nvGraphicFramePr>
        <p:xfrm>
          <a:off x="3914736" y="5290454"/>
          <a:ext cx="2034070" cy="7806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57978">
                  <a:extLst>
                    <a:ext uri="{9D8B030D-6E8A-4147-A177-3AD203B41FA5}">
                      <a16:colId xmlns:a16="http://schemas.microsoft.com/office/drawing/2014/main" val="1423514930"/>
                    </a:ext>
                  </a:extLst>
                </a:gridCol>
                <a:gridCol w="976092">
                  <a:extLst>
                    <a:ext uri="{9D8B030D-6E8A-4147-A177-3AD203B41FA5}">
                      <a16:colId xmlns:a16="http://schemas.microsoft.com/office/drawing/2014/main" val="3709252237"/>
                    </a:ext>
                  </a:extLst>
                </a:gridCol>
              </a:tblGrid>
              <a:tr h="3348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$ 0-100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low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3799422"/>
                  </a:ext>
                </a:extLst>
              </a:tr>
              <a:tr h="2000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$ 100-200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medium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0185471"/>
                  </a:ext>
                </a:extLst>
              </a:tr>
              <a:tr h="20004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$ 200+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high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8FEB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0431628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24122248-0ACD-4E3E-A4D7-F3900C014E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3965765"/>
              </p:ext>
            </p:extLst>
          </p:nvPr>
        </p:nvGraphicFramePr>
        <p:xfrm>
          <a:off x="5816081" y="1810137"/>
          <a:ext cx="5660571" cy="32968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Star: 5 Points 7">
            <a:extLst>
              <a:ext uri="{FF2B5EF4-FFF2-40B4-BE49-F238E27FC236}">
                <a16:creationId xmlns:a16="http://schemas.microsoft.com/office/drawing/2014/main" id="{C806A71C-1FDA-475F-893A-9EDA93B223C8}"/>
              </a:ext>
            </a:extLst>
          </p:cNvPr>
          <p:cNvSpPr/>
          <p:nvPr/>
        </p:nvSpPr>
        <p:spPr>
          <a:xfrm>
            <a:off x="6395034" y="4836011"/>
            <a:ext cx="163586" cy="154000"/>
          </a:xfrm>
          <a:prstGeom prst="star5">
            <a:avLst/>
          </a:prstGeom>
          <a:solidFill>
            <a:srgbClr val="F2FD8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3DAD261C-7431-4E7E-B934-42A7C002AAA2}"/>
              </a:ext>
            </a:extLst>
          </p:cNvPr>
          <p:cNvSpPr/>
          <p:nvPr/>
        </p:nvSpPr>
        <p:spPr>
          <a:xfrm>
            <a:off x="7512798" y="4836011"/>
            <a:ext cx="163586" cy="154000"/>
          </a:xfrm>
          <a:prstGeom prst="star5">
            <a:avLst/>
          </a:prstGeom>
          <a:solidFill>
            <a:srgbClr val="F2FD8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C30EA6A-078E-4655-8180-CFF9A266999A}"/>
              </a:ext>
            </a:extLst>
          </p:cNvPr>
          <p:cNvSpPr txBox="1"/>
          <p:nvPr/>
        </p:nvSpPr>
        <p:spPr>
          <a:xfrm>
            <a:off x="5923639" y="5826704"/>
            <a:ext cx="12196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price category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0A65079-9011-4115-AE1E-685318D52B2E}"/>
              </a:ext>
            </a:extLst>
          </p:cNvPr>
          <p:cNvSpPr/>
          <p:nvPr/>
        </p:nvSpPr>
        <p:spPr>
          <a:xfrm>
            <a:off x="2780523" y="2397352"/>
            <a:ext cx="466530" cy="373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AC6C1DC-0FC2-4642-A871-9667848C9246}"/>
              </a:ext>
            </a:extLst>
          </p:cNvPr>
          <p:cNvSpPr/>
          <p:nvPr/>
        </p:nvSpPr>
        <p:spPr>
          <a:xfrm>
            <a:off x="2752531" y="2984566"/>
            <a:ext cx="494522" cy="37322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409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1" grpId="0" animBg="1"/>
      <p:bldP spid="1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B281BF-68B2-48E7-8FAB-4A84DA7E8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Location - </a:t>
            </a:r>
            <a:r>
              <a:rPr lang="en-US" sz="5400" dirty="0"/>
              <a:t>Neighborhood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FF0BB571-F628-4C4F-99C9-FAF315D6EDC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8949009"/>
              </p:ext>
            </p:extLst>
          </p:nvPr>
        </p:nvGraphicFramePr>
        <p:xfrm>
          <a:off x="1097280" y="1954528"/>
          <a:ext cx="2677766" cy="2969461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17404">
                  <a:extLst>
                    <a:ext uri="{9D8B030D-6E8A-4147-A177-3AD203B41FA5}">
                      <a16:colId xmlns:a16="http://schemas.microsoft.com/office/drawing/2014/main" val="1540590281"/>
                    </a:ext>
                  </a:extLst>
                </a:gridCol>
                <a:gridCol w="1360362">
                  <a:extLst>
                    <a:ext uri="{9D8B030D-6E8A-4147-A177-3AD203B41FA5}">
                      <a16:colId xmlns:a16="http://schemas.microsoft.com/office/drawing/2014/main" val="792536278"/>
                    </a:ext>
                  </a:extLst>
                </a:gridCol>
              </a:tblGrid>
              <a:tr h="189681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none" strike="noStrike" dirty="0">
                          <a:effectLst/>
                        </a:rPr>
                        <a:t>28801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Count </a:t>
                      </a:r>
                      <a:r>
                        <a:rPr lang="en-US" sz="1050" u="none" strike="noStrike" dirty="0">
                          <a:effectLst/>
                        </a:rPr>
                        <a:t>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5040886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u="none" strike="noStrike" dirty="0">
                          <a:effectLst/>
                        </a:rPr>
                        <a:t>Bedrooms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                      619 </a:t>
                      </a:r>
                      <a:endParaRPr lang="en-US" sz="11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040356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solidFill>
                      <a:srgbClr val="F2FD8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             347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2FD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4426207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191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69336396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38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7738449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4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7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4363737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5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3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9863800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6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3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63647650"/>
                  </a:ext>
                </a:extLst>
              </a:tr>
              <a:tr h="34332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>
                          <a:effectLst/>
                        </a:rPr>
                        <a:t>7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                          1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8138762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DE5F528F-73BE-4A39-819C-3310E067E8F7}"/>
              </a:ext>
            </a:extLst>
          </p:cNvPr>
          <p:cNvSpPr txBox="1"/>
          <p:nvPr/>
        </p:nvSpPr>
        <p:spPr>
          <a:xfrm>
            <a:off x="4086808" y="2090057"/>
            <a:ext cx="330303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listings are 1 bedroom, therefore imply that </a:t>
            </a:r>
            <a:r>
              <a:rPr lang="en-US" dirty="0">
                <a:solidFill>
                  <a:srgbClr val="FF0000"/>
                </a:solidFill>
              </a:rPr>
              <a:t>location</a:t>
            </a:r>
            <a:r>
              <a:rPr lang="en-US" dirty="0"/>
              <a:t>, not size contributes to high average price of </a:t>
            </a:r>
            <a:r>
              <a:rPr lang="en-US" dirty="0">
                <a:solidFill>
                  <a:srgbClr val="FF0000"/>
                </a:solidFill>
              </a:rPr>
              <a:t>$218.95</a:t>
            </a:r>
            <a:r>
              <a:rPr lang="en-US" dirty="0"/>
              <a:t>, </a:t>
            </a:r>
            <a:r>
              <a:rPr lang="en-US" sz="1600" dirty="0"/>
              <a:t>$36.00 above average.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B027515-7C2C-4095-880B-D486F6089AA8}"/>
              </a:ext>
            </a:extLst>
          </p:cNvPr>
          <p:cNvSpPr txBox="1"/>
          <p:nvPr/>
        </p:nvSpPr>
        <p:spPr>
          <a:xfrm>
            <a:off x="4086808" y="3422657"/>
            <a:ext cx="15041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dirty="0"/>
              <a:t>Downtown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E7054269-8ADA-43B3-B58E-0DD1E3A97E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3871007"/>
              </p:ext>
            </p:extLst>
          </p:nvPr>
        </p:nvGraphicFramePr>
        <p:xfrm>
          <a:off x="7491369" y="1805732"/>
          <a:ext cx="2753644" cy="411689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05438">
                  <a:extLst>
                    <a:ext uri="{9D8B030D-6E8A-4147-A177-3AD203B41FA5}">
                      <a16:colId xmlns:a16="http://schemas.microsoft.com/office/drawing/2014/main" val="1697882503"/>
                    </a:ext>
                  </a:extLst>
                </a:gridCol>
                <a:gridCol w="1148206">
                  <a:extLst>
                    <a:ext uri="{9D8B030D-6E8A-4147-A177-3AD203B41FA5}">
                      <a16:colId xmlns:a16="http://schemas.microsoft.com/office/drawing/2014/main" val="530371635"/>
                    </a:ext>
                  </a:extLst>
                </a:gridCol>
              </a:tblGrid>
              <a:tr h="23810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rgbClr val="7030A0"/>
                          </a:solidFill>
                          <a:effectLst/>
                        </a:rPr>
                        <a:t>Neighborhood</a:t>
                      </a:r>
                      <a:endParaRPr lang="en-US" sz="120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solidFill>
                            <a:srgbClr val="7030A0"/>
                          </a:solidFill>
                          <a:effectLst/>
                        </a:rPr>
                        <a:t>Average of price</a:t>
                      </a:r>
                      <a:endParaRPr lang="en-US" sz="1050" b="1" i="0" u="none" strike="noStrike" dirty="0">
                        <a:solidFill>
                          <a:srgbClr val="7030A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2218636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218.95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2950634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200.32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10164092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196.74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29597173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193.37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2509695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177.63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2356864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172.02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401880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28715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162.36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11739595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28806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144.54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2972906"/>
                  </a:ext>
                </a:extLst>
              </a:tr>
              <a:tr h="430976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Grand Total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600" u="none" strike="noStrike" dirty="0">
                          <a:effectLst/>
                        </a:rPr>
                        <a:t>$        182.61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rgbClr val="F2FD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28791022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EE4DE426-8BCC-4C5B-B71D-B2CA13D166E4}"/>
              </a:ext>
            </a:extLst>
          </p:cNvPr>
          <p:cNvSpPr txBox="1"/>
          <p:nvPr/>
        </p:nvSpPr>
        <p:spPr>
          <a:xfrm>
            <a:off x="10968965" y="3167275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$36.00</a:t>
            </a:r>
          </a:p>
        </p:txBody>
      </p:sp>
      <p:sp>
        <p:nvSpPr>
          <p:cNvPr id="14" name="Cloud 13">
            <a:extLst>
              <a:ext uri="{FF2B5EF4-FFF2-40B4-BE49-F238E27FC236}">
                <a16:creationId xmlns:a16="http://schemas.microsoft.com/office/drawing/2014/main" id="{B91072A7-7851-4B07-A5B2-7DBF8EF174C1}"/>
              </a:ext>
            </a:extLst>
          </p:cNvPr>
          <p:cNvSpPr/>
          <p:nvPr/>
        </p:nvSpPr>
        <p:spPr>
          <a:xfrm rot="1534705">
            <a:off x="10934832" y="2974203"/>
            <a:ext cx="895738" cy="755475"/>
          </a:xfrm>
          <a:prstGeom prst="cloud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772CB353-093B-42C5-90B2-DDB262060C50}"/>
              </a:ext>
            </a:extLst>
          </p:cNvPr>
          <p:cNvCxnSpPr>
            <a:cxnSpLocks/>
          </p:cNvCxnSpPr>
          <p:nvPr/>
        </p:nvCxnSpPr>
        <p:spPr>
          <a:xfrm flipH="1" flipV="1">
            <a:off x="10235682" y="2453951"/>
            <a:ext cx="677468" cy="9263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47E83A51-74D4-4913-875B-FEA83EB1B291}"/>
              </a:ext>
            </a:extLst>
          </p:cNvPr>
          <p:cNvCxnSpPr>
            <a:cxnSpLocks/>
          </p:cNvCxnSpPr>
          <p:nvPr/>
        </p:nvCxnSpPr>
        <p:spPr>
          <a:xfrm flipH="1">
            <a:off x="10291665" y="3380262"/>
            <a:ext cx="621485" cy="2208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BC710C06-0BFC-4BA4-828C-FA99126D6F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63724" y="1809951"/>
            <a:ext cx="1100920" cy="701377"/>
          </a:xfrm>
          <a:prstGeom prst="rect">
            <a:avLst/>
          </a:prstGeom>
        </p:spPr>
      </p:pic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AACBF60-62A9-44B0-9001-A96FA79DFDBE}"/>
              </a:ext>
            </a:extLst>
          </p:cNvPr>
          <p:cNvCxnSpPr/>
          <p:nvPr/>
        </p:nvCxnSpPr>
        <p:spPr>
          <a:xfrm>
            <a:off x="1138335" y="2864498"/>
            <a:ext cx="2202024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20424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3553AF1-FDD1-4392-9E71-421418C5AC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0418721"/>
              </p:ext>
            </p:extLst>
          </p:nvPr>
        </p:nvGraphicFramePr>
        <p:xfrm>
          <a:off x="1434519" y="1390292"/>
          <a:ext cx="4107761" cy="4355677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395730">
                  <a:extLst>
                    <a:ext uri="{9D8B030D-6E8A-4147-A177-3AD203B41FA5}">
                      <a16:colId xmlns:a16="http://schemas.microsoft.com/office/drawing/2014/main" val="840796278"/>
                    </a:ext>
                  </a:extLst>
                </a:gridCol>
                <a:gridCol w="1089025">
                  <a:extLst>
                    <a:ext uri="{9D8B030D-6E8A-4147-A177-3AD203B41FA5}">
                      <a16:colId xmlns:a16="http://schemas.microsoft.com/office/drawing/2014/main" val="3530642116"/>
                    </a:ext>
                  </a:extLst>
                </a:gridCol>
                <a:gridCol w="1623006">
                  <a:extLst>
                    <a:ext uri="{9D8B030D-6E8A-4147-A177-3AD203B41FA5}">
                      <a16:colId xmlns:a16="http://schemas.microsoft.com/office/drawing/2014/main" val="3396594737"/>
                    </a:ext>
                  </a:extLst>
                </a:gridCol>
              </a:tblGrid>
              <a:tr h="39273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Neighborhood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Average of price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strike="noStrike" dirty="0">
                          <a:effectLst/>
                        </a:rPr>
                        <a:t>(+/-)avg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9918425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$182.61</a:t>
                      </a:r>
                    </a:p>
                  </a:txBody>
                  <a:tcPr marL="9525" marR="9525" marT="9525" marB="0" anchor="b">
                    <a:solidFill>
                      <a:srgbClr val="F2FD8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10572130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28801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$218.95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+$36.00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6131092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28803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$200.32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+$18.00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0760108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28732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$196.74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+$14.00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0563286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28804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$193.37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+$11.00</a:t>
                      </a:r>
                      <a:endParaRPr lang="en-US" sz="18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1951079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28805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$177.63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($5.00)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34105613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28704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$172.02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($11.00)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9269322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28715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$162.36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($20.00)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49282774"/>
                  </a:ext>
                </a:extLst>
              </a:tr>
              <a:tr h="44032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28806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$144.54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marL="0" algn="r" defTabSz="914400" rtl="0" eaLnBrk="1" fontAlgn="b" latinLnBrk="0" hangingPunct="1"/>
                      <a:r>
                        <a:rPr lang="en-US" sz="1800" u="none" strike="noStrike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($38.00)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14167374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850E203D-8E19-4F97-9A2E-5DBB669465C4}"/>
              </a:ext>
            </a:extLst>
          </p:cNvPr>
          <p:cNvSpPr txBox="1"/>
          <p:nvPr/>
        </p:nvSpPr>
        <p:spPr>
          <a:xfrm>
            <a:off x="5857265" y="1205626"/>
            <a:ext cx="5078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</a:rPr>
              <a:t>Neighborhood average – overall average = surcharge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73ADFF9-B21D-4F21-BF38-5E07B3158C73}"/>
              </a:ext>
            </a:extLst>
          </p:cNvPr>
          <p:cNvCxnSpPr>
            <a:cxnSpLocks/>
          </p:cNvCxnSpPr>
          <p:nvPr/>
        </p:nvCxnSpPr>
        <p:spPr>
          <a:xfrm flipH="1">
            <a:off x="4018840" y="1548882"/>
            <a:ext cx="1794131" cy="5964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30824C9-9E8B-4BD8-B5B3-0256B9E9B43E}"/>
              </a:ext>
            </a:extLst>
          </p:cNvPr>
          <p:cNvCxnSpPr>
            <a:cxnSpLocks/>
          </p:cNvCxnSpPr>
          <p:nvPr/>
        </p:nvCxnSpPr>
        <p:spPr>
          <a:xfrm flipH="1">
            <a:off x="4007883" y="1539495"/>
            <a:ext cx="1828801" cy="966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A5BD76FE-3C36-4865-8276-4EA672BD8BD4}"/>
              </a:ext>
            </a:extLst>
          </p:cNvPr>
          <p:cNvSpPr/>
          <p:nvPr/>
        </p:nvSpPr>
        <p:spPr>
          <a:xfrm>
            <a:off x="4738165" y="5461771"/>
            <a:ext cx="790605" cy="284198"/>
          </a:xfrm>
          <a:prstGeom prst="rect">
            <a:avLst/>
          </a:prstGeom>
          <a:solidFill>
            <a:srgbClr val="F6A1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EF708CC-DCB9-450A-A024-10174CC86958}"/>
              </a:ext>
            </a:extLst>
          </p:cNvPr>
          <p:cNvSpPr/>
          <p:nvPr/>
        </p:nvSpPr>
        <p:spPr>
          <a:xfrm>
            <a:off x="4738165" y="5020745"/>
            <a:ext cx="790605" cy="284198"/>
          </a:xfrm>
          <a:prstGeom prst="rect">
            <a:avLst/>
          </a:prstGeom>
          <a:solidFill>
            <a:srgbClr val="F6A1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2894CF-7207-4D4D-BE93-E794BC6DFC26}"/>
              </a:ext>
            </a:extLst>
          </p:cNvPr>
          <p:cNvSpPr/>
          <p:nvPr/>
        </p:nvSpPr>
        <p:spPr>
          <a:xfrm>
            <a:off x="4738165" y="4579719"/>
            <a:ext cx="790605" cy="284198"/>
          </a:xfrm>
          <a:prstGeom prst="rect">
            <a:avLst/>
          </a:prstGeom>
          <a:solidFill>
            <a:srgbClr val="F6A1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EB270D0-FB17-44D3-8ADF-89F53D61A96D}"/>
              </a:ext>
            </a:extLst>
          </p:cNvPr>
          <p:cNvSpPr/>
          <p:nvPr/>
        </p:nvSpPr>
        <p:spPr>
          <a:xfrm>
            <a:off x="4490947" y="2023019"/>
            <a:ext cx="1327075" cy="398545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18C9DB-D5A7-4DDD-B8C3-C0BE5A0B329A}"/>
              </a:ext>
            </a:extLst>
          </p:cNvPr>
          <p:cNvSpPr/>
          <p:nvPr/>
        </p:nvSpPr>
        <p:spPr>
          <a:xfrm>
            <a:off x="4746909" y="4127483"/>
            <a:ext cx="790605" cy="284198"/>
          </a:xfrm>
          <a:prstGeom prst="rect">
            <a:avLst/>
          </a:prstGeom>
          <a:solidFill>
            <a:srgbClr val="F6A10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F83F36B3-E78A-44F6-B899-FD9C3A8CAE3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670573" y="685906"/>
            <a:ext cx="10058400" cy="600075"/>
          </a:xfrm>
        </p:spPr>
        <p:txBody>
          <a:bodyPr>
            <a:normAutofit fontScale="90000"/>
          </a:bodyPr>
          <a:lstStyle/>
          <a:p>
            <a:r>
              <a:rPr lang="en-US" dirty="0"/>
              <a:t>Neighborhood premiums</a:t>
            </a:r>
          </a:p>
        </p:txBody>
      </p:sp>
    </p:spTree>
    <p:extLst>
      <p:ext uri="{BB962C8B-B14F-4D97-AF65-F5344CB8AC3E}">
        <p14:creationId xmlns:p14="http://schemas.microsoft.com/office/powerpoint/2010/main" val="3878466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363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139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15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15" tmFilter="0, 0; 0.125,0.2665; 0.25,0.4; 0.375,0.465; 0.5,0.5;  0.625,0.535; 0.75,0.6; 0.875,0.7335; 1,1">
                                          <p:stCondLst>
                                            <p:cond delay="41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8" tmFilter="0, 0; 0.125,0.2665; 0.25,0.4; 0.375,0.465; 0.5,0.5;  0.625,0.535; 0.75,0.6; 0.875,0.7335; 1,1">
                                          <p:stCondLst>
                                            <p:cond delay="82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3" tmFilter="0, 0; 0.125,0.2665; 0.25,0.4; 0.375,0.465; 0.5,0.5;  0.625,0.535; 0.75,0.6; 0.875,0.7335; 1,1">
                                          <p:stCondLst>
                                            <p:cond delay="1035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6">
                                          <p:stCondLst>
                                            <p:cond delay="40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04" decel="50000">
                                          <p:stCondLst>
                                            <p:cond delay="42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6">
                                          <p:stCondLst>
                                            <p:cond delay="82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04" decel="50000">
                                          <p:stCondLst>
                                            <p:cond delay="83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6">
                                          <p:stCondLst>
                                            <p:cond delay="102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04" decel="50000">
                                          <p:stCondLst>
                                            <p:cond delay="104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6">
                                          <p:stCondLst>
                                            <p:cond delay="113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04" decel="50000">
                                          <p:stCondLst>
                                            <p:cond delay="114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 animBg="1"/>
      <p:bldP spid="19" grpId="0" animBg="1"/>
      <p:bldP spid="20" grpId="0" animBg="1"/>
      <p:bldP spid="22" grpId="0" animBg="1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C929AEF-8084-4018-8172-2AB7FFC8F0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9190635"/>
              </p:ext>
            </p:extLst>
          </p:nvPr>
        </p:nvGraphicFramePr>
        <p:xfrm>
          <a:off x="1377820" y="1643850"/>
          <a:ext cx="2433173" cy="4377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8427">
                  <a:extLst>
                    <a:ext uri="{9D8B030D-6E8A-4147-A177-3AD203B41FA5}">
                      <a16:colId xmlns:a16="http://schemas.microsoft.com/office/drawing/2014/main" val="3304349513"/>
                    </a:ext>
                  </a:extLst>
                </a:gridCol>
                <a:gridCol w="1304746">
                  <a:extLst>
                    <a:ext uri="{9D8B030D-6E8A-4147-A177-3AD203B41FA5}">
                      <a16:colId xmlns:a16="http://schemas.microsoft.com/office/drawing/2014/main" val="3107503126"/>
                    </a:ext>
                  </a:extLst>
                </a:gridCol>
              </a:tblGrid>
              <a:tr h="39043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effectLst/>
                        </a:rPr>
                        <a:t>Entire house/apt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074742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 Base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</a:t>
                      </a:r>
                      <a:r>
                        <a:rPr lang="en-US" sz="2000" u="none" strike="noStrike" dirty="0">
                          <a:effectLst/>
                        </a:rPr>
                        <a:t>125.00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22255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1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1817604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65.00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54165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3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135.00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8844945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4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240.00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28082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5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375.00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2560772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6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585.00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803799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7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820.00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3887540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8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1,100.00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957218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9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1,200.00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993601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Bedrooms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5974500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CB38804F-5C6E-44FD-A183-570EB7FF541F}"/>
              </a:ext>
            </a:extLst>
          </p:cNvPr>
          <p:cNvSpPr txBox="1"/>
          <p:nvPr/>
        </p:nvSpPr>
        <p:spPr>
          <a:xfrm>
            <a:off x="4519011" y="1643850"/>
            <a:ext cx="270299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Hotel room - $355</a:t>
            </a:r>
          </a:p>
          <a:p>
            <a:endParaRPr lang="en-US" sz="2400" dirty="0"/>
          </a:p>
          <a:p>
            <a:r>
              <a:rPr lang="en-US" sz="2400" dirty="0"/>
              <a:t>Private room - $115</a:t>
            </a:r>
          </a:p>
          <a:p>
            <a:endParaRPr lang="en-US" sz="2400" dirty="0"/>
          </a:p>
          <a:p>
            <a:r>
              <a:rPr lang="en-US" sz="2400" dirty="0"/>
              <a:t>Shared room - $60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0020DE5-6439-4C38-97FC-EA7A6D11BB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986827"/>
              </p:ext>
            </p:extLst>
          </p:nvPr>
        </p:nvGraphicFramePr>
        <p:xfrm>
          <a:off x="7930026" y="1643850"/>
          <a:ext cx="2529590" cy="432097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4795">
                  <a:extLst>
                    <a:ext uri="{9D8B030D-6E8A-4147-A177-3AD203B41FA5}">
                      <a16:colId xmlns:a16="http://schemas.microsoft.com/office/drawing/2014/main" val="3165313490"/>
                    </a:ext>
                  </a:extLst>
                </a:gridCol>
                <a:gridCol w="1264795">
                  <a:extLst>
                    <a:ext uri="{9D8B030D-6E8A-4147-A177-3AD203B41FA5}">
                      <a16:colId xmlns:a16="http://schemas.microsoft.com/office/drawing/2014/main" val="900502739"/>
                    </a:ext>
                  </a:extLst>
                </a:gridCol>
              </a:tblGrid>
              <a:tr h="468931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Neighborhood Premium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4945608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$36.00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382362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$18.00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89213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 $14.00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04132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 $11.00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578559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0985978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885093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28715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71986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2994384"/>
                  </a:ext>
                </a:extLst>
              </a:tr>
            </a:tbl>
          </a:graphicData>
        </a:graphic>
      </p:graphicFrame>
      <p:sp>
        <p:nvSpPr>
          <p:cNvPr id="6" name="Title 10">
            <a:extLst>
              <a:ext uri="{FF2B5EF4-FFF2-40B4-BE49-F238E27FC236}">
                <a16:creationId xmlns:a16="http://schemas.microsoft.com/office/drawing/2014/main" id="{D7694012-9483-4CD0-B7BD-3126CF920208}"/>
              </a:ext>
            </a:extLst>
          </p:cNvPr>
          <p:cNvSpPr txBox="1">
            <a:spLocks/>
          </p:cNvSpPr>
          <p:nvPr/>
        </p:nvSpPr>
        <p:spPr>
          <a:xfrm>
            <a:off x="902821" y="293883"/>
            <a:ext cx="10058400" cy="1205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B050"/>
                </a:solidFill>
              </a:rPr>
              <a:t>Pricing System</a:t>
            </a:r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B6BBDA43-53E6-4684-BF53-079F60DEC486}"/>
              </a:ext>
            </a:extLst>
          </p:cNvPr>
          <p:cNvSpPr/>
          <p:nvPr/>
        </p:nvSpPr>
        <p:spPr>
          <a:xfrm>
            <a:off x="10124536" y="1727740"/>
            <a:ext cx="229950" cy="20133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411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5D5145-0697-46D5-9AC3-59E0806B4EEB}"/>
              </a:ext>
            </a:extLst>
          </p:cNvPr>
          <p:cNvSpPr txBox="1"/>
          <p:nvPr/>
        </p:nvSpPr>
        <p:spPr>
          <a:xfrm>
            <a:off x="4118535" y="2228671"/>
            <a:ext cx="39549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Amenities</a:t>
            </a:r>
          </a:p>
        </p:txBody>
      </p:sp>
    </p:spTree>
    <p:extLst>
      <p:ext uri="{BB962C8B-B14F-4D97-AF65-F5344CB8AC3E}">
        <p14:creationId xmlns:p14="http://schemas.microsoft.com/office/powerpoint/2010/main" val="265517665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69DBAE-753A-4808-B39B-B7CFEB7B2566}"/>
              </a:ext>
            </a:extLst>
          </p:cNvPr>
          <p:cNvSpPr txBox="1"/>
          <p:nvPr/>
        </p:nvSpPr>
        <p:spPr>
          <a:xfrm>
            <a:off x="1828800" y="604006"/>
            <a:ext cx="14429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-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WiFi</a:t>
            </a:r>
            <a:endParaRPr lang="en-US" sz="5400" spc="-50" dirty="0">
              <a:solidFill>
                <a:schemeClr val="tx1">
                  <a:lumMod val="75000"/>
                  <a:lumOff val="25000"/>
                </a:schemeClr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1CA1E5-DBA3-45A7-A841-AF6D22B0DC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44141" y="536894"/>
            <a:ext cx="844761" cy="844761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D313FE9-DBD7-474E-A6D9-A38666F48F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6717358"/>
              </p:ext>
            </p:extLst>
          </p:nvPr>
        </p:nvGraphicFramePr>
        <p:xfrm>
          <a:off x="2385290" y="2002493"/>
          <a:ext cx="2681659" cy="8267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5394">
                  <a:extLst>
                    <a:ext uri="{9D8B030D-6E8A-4147-A177-3AD203B41FA5}">
                      <a16:colId xmlns:a16="http://schemas.microsoft.com/office/drawing/2014/main" val="289129017"/>
                    </a:ext>
                  </a:extLst>
                </a:gridCol>
                <a:gridCol w="1456265">
                  <a:extLst>
                    <a:ext uri="{9D8B030D-6E8A-4147-A177-3AD203B41FA5}">
                      <a16:colId xmlns:a16="http://schemas.microsoft.com/office/drawing/2014/main" val="2559197345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 err="1">
                          <a:effectLst/>
                        </a:rPr>
                        <a:t>WiFi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84670186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yes</a:t>
                      </a:r>
                      <a:endParaRPr lang="en-US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183.03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01611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no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137.25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5593447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Grand Total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 $                         182.61 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76748138"/>
                  </a:ext>
                </a:extLst>
              </a:tr>
            </a:tbl>
          </a:graphicData>
        </a:graphic>
      </p:graphicFrame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1DA4F92-84F9-46DE-B063-A6AB16149A95}"/>
              </a:ext>
            </a:extLst>
          </p:cNvPr>
          <p:cNvCxnSpPr/>
          <p:nvPr/>
        </p:nvCxnSpPr>
        <p:spPr>
          <a:xfrm flipH="1" flipV="1">
            <a:off x="5066949" y="2332248"/>
            <a:ext cx="402673" cy="117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42F9234-033F-4D2B-BBB6-B23E1E1E52E4}"/>
              </a:ext>
            </a:extLst>
          </p:cNvPr>
          <p:cNvCxnSpPr/>
          <p:nvPr/>
        </p:nvCxnSpPr>
        <p:spPr>
          <a:xfrm flipH="1">
            <a:off x="5066949" y="2458082"/>
            <a:ext cx="402673" cy="10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9EE9B3D-9A04-4492-AA6C-CD7C2BAEC539}"/>
              </a:ext>
            </a:extLst>
          </p:cNvPr>
          <p:cNvSpPr txBox="1"/>
          <p:nvPr/>
        </p:nvSpPr>
        <p:spPr>
          <a:xfrm>
            <a:off x="5469622" y="2197807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$45.78</a:t>
            </a:r>
          </a:p>
        </p:txBody>
      </p:sp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8677F275-2587-4C84-A927-8EC221F9E5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15367421"/>
              </p:ext>
            </p:extLst>
          </p:nvPr>
        </p:nvGraphicFramePr>
        <p:xfrm>
          <a:off x="6096000" y="2766398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3" name="Oval 12">
            <a:extLst>
              <a:ext uri="{FF2B5EF4-FFF2-40B4-BE49-F238E27FC236}">
                <a16:creationId xmlns:a16="http://schemas.microsoft.com/office/drawing/2014/main" id="{30EF69EB-93D5-4330-92CD-274CD65B2ECA}"/>
              </a:ext>
            </a:extLst>
          </p:cNvPr>
          <p:cNvSpPr/>
          <p:nvPr/>
        </p:nvSpPr>
        <p:spPr>
          <a:xfrm>
            <a:off x="5469622" y="2151722"/>
            <a:ext cx="827472" cy="46150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6C7E036-1811-4EB2-9D88-F3C2991FD5BC}"/>
              </a:ext>
            </a:extLst>
          </p:cNvPr>
          <p:cNvSpPr txBox="1"/>
          <p:nvPr/>
        </p:nvSpPr>
        <p:spPr>
          <a:xfrm>
            <a:off x="1446245" y="3872204"/>
            <a:ext cx="13226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=If(search())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B1031CE3-E35C-4817-891C-EBC3F9333626}"/>
              </a:ext>
            </a:extLst>
          </p:cNvPr>
          <p:cNvSpPr/>
          <p:nvPr/>
        </p:nvSpPr>
        <p:spPr>
          <a:xfrm>
            <a:off x="1638025" y="3385066"/>
            <a:ext cx="939045" cy="457200"/>
          </a:xfrm>
          <a:prstGeom prst="roundRect">
            <a:avLst/>
          </a:prstGeom>
          <a:noFill/>
          <a:ln>
            <a:solidFill>
              <a:srgbClr val="F6A10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8B0467-B55F-4F4B-9188-F3F7543A7E3B}"/>
              </a:ext>
            </a:extLst>
          </p:cNvPr>
          <p:cNvSpPr txBox="1"/>
          <p:nvPr/>
        </p:nvSpPr>
        <p:spPr>
          <a:xfrm>
            <a:off x="1746358" y="3429000"/>
            <a:ext cx="722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How?</a:t>
            </a:r>
          </a:p>
        </p:txBody>
      </p:sp>
    </p:spTree>
    <p:extLst>
      <p:ext uri="{BB962C8B-B14F-4D97-AF65-F5344CB8AC3E}">
        <p14:creationId xmlns:p14="http://schemas.microsoft.com/office/powerpoint/2010/main" val="10556224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/>
      <p:bldP spid="3" grpId="0" animBg="1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69DBAE-753A-4808-B39B-B7CFEB7B2566}"/>
              </a:ext>
            </a:extLst>
          </p:cNvPr>
          <p:cNvSpPr txBox="1"/>
          <p:nvPr/>
        </p:nvSpPr>
        <p:spPr>
          <a:xfrm>
            <a:off x="1828799" y="604006"/>
            <a:ext cx="2332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Kitchen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1DA4F92-84F9-46DE-B063-A6AB16149A95}"/>
              </a:ext>
            </a:extLst>
          </p:cNvPr>
          <p:cNvCxnSpPr/>
          <p:nvPr/>
        </p:nvCxnSpPr>
        <p:spPr>
          <a:xfrm flipH="1" flipV="1">
            <a:off x="5066948" y="2332248"/>
            <a:ext cx="402673" cy="117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42F9234-033F-4D2B-BBB6-B23E1E1E52E4}"/>
              </a:ext>
            </a:extLst>
          </p:cNvPr>
          <p:cNvCxnSpPr/>
          <p:nvPr/>
        </p:nvCxnSpPr>
        <p:spPr>
          <a:xfrm flipH="1">
            <a:off x="5066948" y="2458082"/>
            <a:ext cx="402673" cy="10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9EE9B3D-9A04-4492-AA6C-CD7C2BAEC539}"/>
              </a:ext>
            </a:extLst>
          </p:cNvPr>
          <p:cNvSpPr txBox="1"/>
          <p:nvPr/>
        </p:nvSpPr>
        <p:spPr>
          <a:xfrm>
            <a:off x="5469622" y="2197807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$65.38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0EF69EB-93D5-4330-92CD-274CD65B2ECA}"/>
              </a:ext>
            </a:extLst>
          </p:cNvPr>
          <p:cNvSpPr/>
          <p:nvPr/>
        </p:nvSpPr>
        <p:spPr>
          <a:xfrm>
            <a:off x="5469622" y="2151722"/>
            <a:ext cx="827472" cy="46150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23CDA80-AA03-485D-B132-C87D96B93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0389196"/>
              </p:ext>
            </p:extLst>
          </p:nvPr>
        </p:nvGraphicFramePr>
        <p:xfrm>
          <a:off x="2385289" y="2001473"/>
          <a:ext cx="2681659" cy="8267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5394">
                  <a:extLst>
                    <a:ext uri="{9D8B030D-6E8A-4147-A177-3AD203B41FA5}">
                      <a16:colId xmlns:a16="http://schemas.microsoft.com/office/drawing/2014/main" val="4147873061"/>
                    </a:ext>
                  </a:extLst>
                </a:gridCol>
                <a:gridCol w="1456265">
                  <a:extLst>
                    <a:ext uri="{9D8B030D-6E8A-4147-A177-3AD203B41FA5}">
                      <a16:colId xmlns:a16="http://schemas.microsoft.com/office/drawing/2014/main" val="40750403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Kitchen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35106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yes</a:t>
                      </a:r>
                      <a:endParaRPr lang="en-US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195.14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75930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no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129.76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51916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Grand Total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 $                         180.40 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9747162"/>
                  </a:ext>
                </a:extLst>
              </a:tr>
            </a:tbl>
          </a:graphicData>
        </a:graphic>
      </p:graphicFrame>
      <p:pic>
        <p:nvPicPr>
          <p:cNvPr id="7" name="Picture 6">
            <a:extLst>
              <a:ext uri="{FF2B5EF4-FFF2-40B4-BE49-F238E27FC236}">
                <a16:creationId xmlns:a16="http://schemas.microsoft.com/office/drawing/2014/main" id="{93751FE8-636B-4C0E-883F-68F04B7C71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316900" y="744332"/>
            <a:ext cx="1152722" cy="642678"/>
          </a:xfrm>
          <a:prstGeom prst="rect">
            <a:avLst/>
          </a:prstGeom>
        </p:spPr>
      </p:pic>
      <p:graphicFrame>
        <p:nvGraphicFramePr>
          <p:cNvPr id="16" name="Chart 15">
            <a:extLst>
              <a:ext uri="{FF2B5EF4-FFF2-40B4-BE49-F238E27FC236}">
                <a16:creationId xmlns:a16="http://schemas.microsoft.com/office/drawing/2014/main" id="{E4C6857A-AE5C-4269-BCDB-303F2CA689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3087894"/>
              </p:ext>
            </p:extLst>
          </p:nvPr>
        </p:nvGraphicFramePr>
        <p:xfrm>
          <a:off x="6096000" y="276347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047162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AF9F629B-2407-4ADE-9A5F-1162A5DF2AE0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563" b="1956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190270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69DBAE-753A-4808-B39B-B7CFEB7B2566}"/>
              </a:ext>
            </a:extLst>
          </p:cNvPr>
          <p:cNvSpPr txBox="1"/>
          <p:nvPr/>
        </p:nvSpPr>
        <p:spPr>
          <a:xfrm>
            <a:off x="1828799" y="604006"/>
            <a:ext cx="27599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Breakfast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1DA4F92-84F9-46DE-B063-A6AB16149A95}"/>
              </a:ext>
            </a:extLst>
          </p:cNvPr>
          <p:cNvCxnSpPr/>
          <p:nvPr/>
        </p:nvCxnSpPr>
        <p:spPr>
          <a:xfrm flipH="1" flipV="1">
            <a:off x="5066949" y="2332248"/>
            <a:ext cx="402673" cy="117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42F9234-033F-4D2B-BBB6-B23E1E1E52E4}"/>
              </a:ext>
            </a:extLst>
          </p:cNvPr>
          <p:cNvCxnSpPr/>
          <p:nvPr/>
        </p:nvCxnSpPr>
        <p:spPr>
          <a:xfrm flipH="1">
            <a:off x="5066949" y="2458082"/>
            <a:ext cx="402673" cy="10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9EE9B3D-9A04-4492-AA6C-CD7C2BAEC539}"/>
              </a:ext>
            </a:extLst>
          </p:cNvPr>
          <p:cNvSpPr txBox="1"/>
          <p:nvPr/>
        </p:nvSpPr>
        <p:spPr>
          <a:xfrm>
            <a:off x="5469622" y="2197807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$13.21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0EF69EB-93D5-4330-92CD-274CD65B2ECA}"/>
              </a:ext>
            </a:extLst>
          </p:cNvPr>
          <p:cNvSpPr/>
          <p:nvPr/>
        </p:nvSpPr>
        <p:spPr>
          <a:xfrm>
            <a:off x="5469622" y="2151722"/>
            <a:ext cx="827472" cy="46150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9439F7-ED9B-4140-907F-273B8557BD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02696" y="596158"/>
            <a:ext cx="931178" cy="931178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2711875-21B1-4743-9A99-7BFA8C7E63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0520661"/>
              </p:ext>
            </p:extLst>
          </p:nvPr>
        </p:nvGraphicFramePr>
        <p:xfrm>
          <a:off x="2385290" y="2001473"/>
          <a:ext cx="2681659" cy="8267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5394">
                  <a:extLst>
                    <a:ext uri="{9D8B030D-6E8A-4147-A177-3AD203B41FA5}">
                      <a16:colId xmlns:a16="http://schemas.microsoft.com/office/drawing/2014/main" val="2694962692"/>
                    </a:ext>
                  </a:extLst>
                </a:gridCol>
                <a:gridCol w="1456265">
                  <a:extLst>
                    <a:ext uri="{9D8B030D-6E8A-4147-A177-3AD203B41FA5}">
                      <a16:colId xmlns:a16="http://schemas.microsoft.com/office/drawing/2014/main" val="272574350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Breakfast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86243593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solidFill>
                            <a:srgbClr val="00B050"/>
                          </a:solidFill>
                          <a:effectLst/>
                        </a:rPr>
                        <a:t>yes</a:t>
                      </a:r>
                      <a:endParaRPr lang="en-US" sz="1400" b="0" i="0" u="none" strike="noStrike" dirty="0">
                        <a:solidFill>
                          <a:srgbClr val="00B05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192.42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8340581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no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$                 179.21 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43997318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Grand Total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 $                         180.40 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98496724"/>
                  </a:ext>
                </a:extLst>
              </a:tr>
            </a:tbl>
          </a:graphicData>
        </a:graphic>
      </p:graphicFrame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DE0B86FD-1C82-449B-A7C4-30A5053C732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4272359"/>
              </p:ext>
            </p:extLst>
          </p:nvPr>
        </p:nvGraphicFramePr>
        <p:xfrm>
          <a:off x="6096000" y="276347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62074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869DBAE-753A-4808-B39B-B7CFEB7B2566}"/>
              </a:ext>
            </a:extLst>
          </p:cNvPr>
          <p:cNvSpPr txBox="1"/>
          <p:nvPr/>
        </p:nvSpPr>
        <p:spPr>
          <a:xfrm>
            <a:off x="1828799" y="604006"/>
            <a:ext cx="23321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Pool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1DA4F92-84F9-46DE-B063-A6AB16149A95}"/>
              </a:ext>
            </a:extLst>
          </p:cNvPr>
          <p:cNvCxnSpPr/>
          <p:nvPr/>
        </p:nvCxnSpPr>
        <p:spPr>
          <a:xfrm flipH="1" flipV="1">
            <a:off x="5066949" y="2265028"/>
            <a:ext cx="402673" cy="1174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042F9234-033F-4D2B-BBB6-B23E1E1E52E4}"/>
              </a:ext>
            </a:extLst>
          </p:cNvPr>
          <p:cNvCxnSpPr/>
          <p:nvPr/>
        </p:nvCxnSpPr>
        <p:spPr>
          <a:xfrm flipH="1">
            <a:off x="5066949" y="2390862"/>
            <a:ext cx="402673" cy="1090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99EE9B3D-9A04-4492-AA6C-CD7C2BAEC539}"/>
              </a:ext>
            </a:extLst>
          </p:cNvPr>
          <p:cNvSpPr txBox="1"/>
          <p:nvPr/>
        </p:nvSpPr>
        <p:spPr>
          <a:xfrm>
            <a:off x="5469622" y="2197807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$77.43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0EF69EB-93D5-4330-92CD-274CD65B2ECA}"/>
              </a:ext>
            </a:extLst>
          </p:cNvPr>
          <p:cNvSpPr/>
          <p:nvPr/>
        </p:nvSpPr>
        <p:spPr>
          <a:xfrm>
            <a:off x="5469622" y="2151722"/>
            <a:ext cx="827472" cy="46150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A23CDA80-AA03-485D-B132-C87D96B93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7415237"/>
              </p:ext>
            </p:extLst>
          </p:nvPr>
        </p:nvGraphicFramePr>
        <p:xfrm>
          <a:off x="2385289" y="1977477"/>
          <a:ext cx="2681659" cy="8267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25394">
                  <a:extLst>
                    <a:ext uri="{9D8B030D-6E8A-4147-A177-3AD203B41FA5}">
                      <a16:colId xmlns:a16="http://schemas.microsoft.com/office/drawing/2014/main" val="4147873061"/>
                    </a:ext>
                  </a:extLst>
                </a:gridCol>
                <a:gridCol w="1456265">
                  <a:extLst>
                    <a:ext uri="{9D8B030D-6E8A-4147-A177-3AD203B41FA5}">
                      <a16:colId xmlns:a16="http://schemas.microsoft.com/office/drawing/2014/main" val="407504036"/>
                    </a:ext>
                  </a:extLst>
                </a:gridCol>
              </a:tblGrid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Pool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of price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33510654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B050"/>
                          </a:solidFill>
                          <a:effectLst/>
                          <a:latin typeface="Calibri" panose="020F0502020204030204" pitchFamily="34" charset="0"/>
                        </a:rPr>
                        <a:t>yes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                254.85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37593085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                177.42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5191642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Grand Total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$                         180.40</a:t>
                      </a: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9747162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89CADF7-8F87-45DF-BD0A-367BADB498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3360489" y="549244"/>
            <a:ext cx="1001786" cy="1001786"/>
          </a:xfrm>
          <a:prstGeom prst="rect">
            <a:avLst/>
          </a:prstGeom>
        </p:spPr>
      </p:pic>
      <p:graphicFrame>
        <p:nvGraphicFramePr>
          <p:cNvPr id="17" name="Chart 16">
            <a:extLst>
              <a:ext uri="{FF2B5EF4-FFF2-40B4-BE49-F238E27FC236}">
                <a16:creationId xmlns:a16="http://schemas.microsoft.com/office/drawing/2014/main" id="{C9480F8D-6650-4D0C-B71C-6F4DC52987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26390924"/>
              </p:ext>
            </p:extLst>
          </p:nvPr>
        </p:nvGraphicFramePr>
        <p:xfrm>
          <a:off x="6096000" y="2763473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3FD5D06D-8CD8-408E-8AC1-8A4EDD9BBA18}"/>
              </a:ext>
            </a:extLst>
          </p:cNvPr>
          <p:cNvSpPr txBox="1"/>
          <p:nvPr/>
        </p:nvSpPr>
        <p:spPr>
          <a:xfrm>
            <a:off x="1828799" y="3900196"/>
            <a:ext cx="27898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Divide by 2 </a:t>
            </a:r>
            <a:r>
              <a:rPr lang="en-US" dirty="0"/>
              <a:t>because they’re already factored into the overall average pricing a little.</a:t>
            </a:r>
          </a:p>
        </p:txBody>
      </p:sp>
    </p:spTree>
    <p:extLst>
      <p:ext uri="{BB962C8B-B14F-4D97-AF65-F5344CB8AC3E}">
        <p14:creationId xmlns:p14="http://schemas.microsoft.com/office/powerpoint/2010/main" val="3939065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0">
            <a:extLst>
              <a:ext uri="{FF2B5EF4-FFF2-40B4-BE49-F238E27FC236}">
                <a16:creationId xmlns:a16="http://schemas.microsoft.com/office/drawing/2014/main" id="{D7694012-9483-4CD0-B7BD-3126CF920208}"/>
              </a:ext>
            </a:extLst>
          </p:cNvPr>
          <p:cNvSpPr txBox="1">
            <a:spLocks/>
          </p:cNvSpPr>
          <p:nvPr/>
        </p:nvSpPr>
        <p:spPr>
          <a:xfrm>
            <a:off x="902821" y="293883"/>
            <a:ext cx="10058400" cy="120551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rgbClr val="00B050"/>
                </a:solidFill>
              </a:rPr>
              <a:t>Pricing System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817AB1E-817E-4656-A822-0D6A50CD80FA}"/>
              </a:ext>
            </a:extLst>
          </p:cNvPr>
          <p:cNvSpPr txBox="1"/>
          <p:nvPr/>
        </p:nvSpPr>
        <p:spPr>
          <a:xfrm>
            <a:off x="4312240" y="4013821"/>
            <a:ext cx="3116539" cy="1200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WiFi</a:t>
            </a:r>
            <a:r>
              <a:rPr lang="en-US" dirty="0"/>
              <a:t>					$22.00</a:t>
            </a:r>
          </a:p>
          <a:p>
            <a:r>
              <a:rPr lang="en-US" dirty="0"/>
              <a:t>Kitchen				$33.00</a:t>
            </a:r>
          </a:p>
          <a:p>
            <a:r>
              <a:rPr lang="en-US" dirty="0"/>
              <a:t>Breakfast			 	  $7.00</a:t>
            </a:r>
          </a:p>
          <a:p>
            <a:r>
              <a:rPr lang="en-US" dirty="0"/>
              <a:t>Swimming Pool		$39.00</a:t>
            </a:r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B6BBDA43-53E6-4684-BF53-079F60DEC486}"/>
              </a:ext>
            </a:extLst>
          </p:cNvPr>
          <p:cNvSpPr/>
          <p:nvPr/>
        </p:nvSpPr>
        <p:spPr>
          <a:xfrm>
            <a:off x="7313804" y="3856341"/>
            <a:ext cx="229950" cy="201336"/>
          </a:xfrm>
          <a:prstGeom prst="star5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DF587366-4DAB-48E6-A55C-17D1A30081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5703071"/>
              </p:ext>
            </p:extLst>
          </p:nvPr>
        </p:nvGraphicFramePr>
        <p:xfrm>
          <a:off x="1377820" y="1643850"/>
          <a:ext cx="2433173" cy="43774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28427">
                  <a:extLst>
                    <a:ext uri="{9D8B030D-6E8A-4147-A177-3AD203B41FA5}">
                      <a16:colId xmlns:a16="http://schemas.microsoft.com/office/drawing/2014/main" val="3304349513"/>
                    </a:ext>
                  </a:extLst>
                </a:gridCol>
                <a:gridCol w="1304746">
                  <a:extLst>
                    <a:ext uri="{9D8B030D-6E8A-4147-A177-3AD203B41FA5}">
                      <a16:colId xmlns:a16="http://schemas.microsoft.com/office/drawing/2014/main" val="3107503126"/>
                    </a:ext>
                  </a:extLst>
                </a:gridCol>
              </a:tblGrid>
              <a:tr h="390433">
                <a:tc gridSpan="2">
                  <a:txBody>
                    <a:bodyPr/>
                    <a:lstStyle/>
                    <a:p>
                      <a:pPr algn="ctr" fontAlgn="b"/>
                      <a:r>
                        <a:rPr lang="en-US" sz="2400" b="0" u="none" strike="noStrike" dirty="0">
                          <a:effectLst/>
                        </a:rPr>
                        <a:t>Entire house/apt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9074742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 Base</a:t>
                      </a:r>
                      <a:endParaRPr lang="en-US" sz="18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</a:t>
                      </a:r>
                      <a:r>
                        <a:rPr lang="en-US" sz="2000" u="none" strike="noStrike" dirty="0">
                          <a:effectLst/>
                        </a:rPr>
                        <a:t>125.00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2622255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1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          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81817604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65.00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054165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3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135.00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8844945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4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240.00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280823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5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375.00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2560772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6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585.00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03803799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7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820.00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3887540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8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1,100.00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6957218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9 +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1,200.00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79993601"/>
                  </a:ext>
                </a:extLst>
              </a:tr>
              <a:tr h="362457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Bedrooms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65974500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34C6440C-B406-4940-A350-DE322D3AACCC}"/>
              </a:ext>
            </a:extLst>
          </p:cNvPr>
          <p:cNvSpPr txBox="1"/>
          <p:nvPr/>
        </p:nvSpPr>
        <p:spPr>
          <a:xfrm>
            <a:off x="4519011" y="1643850"/>
            <a:ext cx="2702997" cy="19389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Hotel room - $355</a:t>
            </a:r>
          </a:p>
          <a:p>
            <a:endParaRPr lang="en-US" sz="2400" dirty="0"/>
          </a:p>
          <a:p>
            <a:r>
              <a:rPr lang="en-US" sz="2400" dirty="0"/>
              <a:t>Private room - $115</a:t>
            </a:r>
          </a:p>
          <a:p>
            <a:endParaRPr lang="en-US" sz="2400" dirty="0"/>
          </a:p>
          <a:p>
            <a:r>
              <a:rPr lang="en-US" sz="2400" dirty="0"/>
              <a:t>Shared room - $60</a:t>
            </a:r>
          </a:p>
        </p:txBody>
      </p:sp>
      <p:graphicFrame>
        <p:nvGraphicFramePr>
          <p:cNvPr id="16" name="Table 15">
            <a:extLst>
              <a:ext uri="{FF2B5EF4-FFF2-40B4-BE49-F238E27FC236}">
                <a16:creationId xmlns:a16="http://schemas.microsoft.com/office/drawing/2014/main" id="{81A46941-95FE-44D7-9446-B4ECEC67E0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1954817"/>
              </p:ext>
            </p:extLst>
          </p:nvPr>
        </p:nvGraphicFramePr>
        <p:xfrm>
          <a:off x="7930026" y="1643850"/>
          <a:ext cx="2529590" cy="432097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264795">
                  <a:extLst>
                    <a:ext uri="{9D8B030D-6E8A-4147-A177-3AD203B41FA5}">
                      <a16:colId xmlns:a16="http://schemas.microsoft.com/office/drawing/2014/main" val="3165313490"/>
                    </a:ext>
                  </a:extLst>
                </a:gridCol>
                <a:gridCol w="1264795">
                  <a:extLst>
                    <a:ext uri="{9D8B030D-6E8A-4147-A177-3AD203B41FA5}">
                      <a16:colId xmlns:a16="http://schemas.microsoft.com/office/drawing/2014/main" val="900502739"/>
                    </a:ext>
                  </a:extLst>
                </a:gridCol>
              </a:tblGrid>
              <a:tr h="468931">
                <a:tc gridSpan="2"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Neighborhood  </a:t>
                      </a:r>
                    </a:p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Premium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 hMerge="1">
                  <a:txBody>
                    <a:bodyPr/>
                    <a:lstStyle/>
                    <a:p>
                      <a:pPr algn="r" fontAlgn="b"/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44945608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$36.00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382362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$18.00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1589213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28732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 $14.00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504132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         $11.00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5785594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40985978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28704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00885093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28715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471986"/>
                  </a:ext>
                </a:extLst>
              </a:tr>
              <a:tr h="462731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28806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b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29943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07945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8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E4034-AAD3-4415-B73E-89B91F1BB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we missing?  Next steps…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068CAD-77A4-4928-968A-904FDA518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solidFill>
                  <a:srgbClr val="232323"/>
                </a:solidFill>
              </a:rPr>
              <a:t>  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Cleaning fees – cleaning/pay rate, average cleaning times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Cost – repairs and maintenance, supplies, heating/cooling, landscaping, etc.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Sales – how much are these prices selling?  What exactly sells people on listings?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Design/Aesthetics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Energy types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Mortgage/depreciation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Property Tax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HOA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en-US" dirty="0">
                <a:solidFill>
                  <a:srgbClr val="232323"/>
                </a:solidFill>
              </a:rPr>
              <a:t>Events nearby, sports, music, proximity to sports, nature, location, activities, etc.</a:t>
            </a:r>
          </a:p>
          <a:p>
            <a:pPr marL="201168" lvl="1" indent="0">
              <a:buNone/>
            </a:pPr>
            <a:endParaRPr lang="en-US" dirty="0">
              <a:solidFill>
                <a:srgbClr val="23232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F0D0A63-7A82-4A87-8F4C-7159D3C532C7}"/>
              </a:ext>
            </a:extLst>
          </p:cNvPr>
          <p:cNvSpPr txBox="1"/>
          <p:nvPr/>
        </p:nvSpPr>
        <p:spPr>
          <a:xfrm>
            <a:off x="1342239" y="1804628"/>
            <a:ext cx="1694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232323"/>
                </a:solidFill>
              </a:rPr>
              <a:t>More Data</a:t>
            </a:r>
          </a:p>
        </p:txBody>
      </p:sp>
    </p:spTree>
    <p:extLst>
      <p:ext uri="{BB962C8B-B14F-4D97-AF65-F5344CB8AC3E}">
        <p14:creationId xmlns:p14="http://schemas.microsoft.com/office/powerpoint/2010/main" val="1432055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mph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6" dur="375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7" dur="188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8" dur="188" fill="hold">
                                          <p:stCondLst>
                                            <p:cond delay="18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9" dur="188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" dur="188" fill="hold">
                                          <p:stCondLst>
                                            <p:cond delay="563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9945D19-2D1E-4D2D-A465-7D0FC456D82E}"/>
              </a:ext>
            </a:extLst>
          </p:cNvPr>
          <p:cNvSpPr txBox="1"/>
          <p:nvPr/>
        </p:nvSpPr>
        <p:spPr>
          <a:xfrm>
            <a:off x="4067047" y="2228671"/>
            <a:ext cx="40579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6633984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417A54-8D4D-42E1-BBB2-95902DCC21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Audience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C7566-E888-4B83-894B-9CBB11EE2F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359272"/>
            <a:ext cx="9933370" cy="174756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Airbnb Pricing Team - Marketing &amp; Accounting </a:t>
            </a:r>
          </a:p>
          <a:p>
            <a:pPr marL="0" indent="0">
              <a:buNone/>
            </a:pPr>
            <a:endParaRPr lang="en-US" sz="24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/>
              <a:t>Hosts submitting </a:t>
            </a:r>
            <a:r>
              <a:rPr lang="en-US" sz="2400" dirty="0">
                <a:solidFill>
                  <a:srgbClr val="FFC000"/>
                </a:solidFill>
              </a:rPr>
              <a:t>NEW </a:t>
            </a:r>
            <a:r>
              <a:rPr lang="en-US" sz="2400" dirty="0"/>
              <a:t>listings and updating existing listings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0137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5A8EB-0F64-4622-8B0A-B300645F8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0070C0"/>
                </a:solidFill>
              </a:rPr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653685-4743-4FCA-B687-25FB7CBCF7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600" dirty="0"/>
              <a:t>Suggest a basic </a:t>
            </a:r>
            <a:r>
              <a:rPr lang="en-US" sz="3600" dirty="0">
                <a:solidFill>
                  <a:srgbClr val="00B050"/>
                </a:solidFill>
              </a:rPr>
              <a:t>pricing system </a:t>
            </a:r>
            <a:r>
              <a:rPr lang="en-US" sz="3600" dirty="0"/>
              <a:t>based on data set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200" dirty="0"/>
              <a:t>                   Earnings for hosts</a:t>
            </a:r>
          </a:p>
          <a:p>
            <a:pPr lvl="1">
              <a:buFont typeface="Wingdings" panose="05000000000000000000" pitchFamily="2" charset="2"/>
              <a:buChar char="q"/>
            </a:pPr>
            <a:r>
              <a:rPr lang="en-US" sz="3200" dirty="0"/>
              <a:t> Price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3200" dirty="0"/>
              <a:t>Price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3200" dirty="0"/>
              <a:t>Room type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3200" dirty="0"/>
              <a:t>Bedrooms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3200" dirty="0"/>
              <a:t>Neighborhood</a:t>
            </a:r>
          </a:p>
          <a:p>
            <a:pPr lvl="3">
              <a:buFont typeface="Arial" panose="020B0604020202020204" pitchFamily="34" charset="0"/>
              <a:buChar char="•"/>
            </a:pPr>
            <a:r>
              <a:rPr lang="en-US" sz="3200" dirty="0"/>
              <a:t>Amenities</a:t>
            </a:r>
          </a:p>
          <a:p>
            <a:pPr marL="201168" lvl="1" indent="0">
              <a:buNone/>
            </a:pPr>
            <a:endParaRPr lang="en-US" sz="1600" dirty="0"/>
          </a:p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434057-2A46-4409-B23E-69D0E8B11601}"/>
              </a:ext>
            </a:extLst>
          </p:cNvPr>
          <p:cNvSpPr txBox="1"/>
          <p:nvPr/>
        </p:nvSpPr>
        <p:spPr>
          <a:xfrm>
            <a:off x="1635852" y="2248250"/>
            <a:ext cx="17784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Maximize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DB0B83A-F36B-4140-9B8D-694D768FEC5D}"/>
              </a:ext>
            </a:extLst>
          </p:cNvPr>
          <p:cNvSpPr txBox="1"/>
          <p:nvPr/>
        </p:nvSpPr>
        <p:spPr>
          <a:xfrm>
            <a:off x="2558641" y="2710511"/>
            <a:ext cx="214422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Per night</a:t>
            </a: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E7210431-6E7F-4E70-B8B3-412BC616010E}"/>
              </a:ext>
            </a:extLst>
          </p:cNvPr>
          <p:cNvSpPr/>
          <p:nvPr/>
        </p:nvSpPr>
        <p:spPr>
          <a:xfrm>
            <a:off x="4530055" y="3296873"/>
            <a:ext cx="478173" cy="2223083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9CD7AD2-DB92-4709-BF0C-76E0EB4B4E65}"/>
              </a:ext>
            </a:extLst>
          </p:cNvPr>
          <p:cNvSpPr txBox="1"/>
          <p:nvPr/>
        </p:nvSpPr>
        <p:spPr>
          <a:xfrm>
            <a:off x="5058561" y="4186106"/>
            <a:ext cx="95455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Criteria</a:t>
            </a:r>
          </a:p>
        </p:txBody>
      </p:sp>
    </p:spTree>
    <p:extLst>
      <p:ext uri="{BB962C8B-B14F-4D97-AF65-F5344CB8AC3E}">
        <p14:creationId xmlns:p14="http://schemas.microsoft.com/office/powerpoint/2010/main" val="118638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" grpId="0"/>
      <p:bldP spid="5" grpId="0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34318-0AA7-4273-A404-EB093F6F55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Data 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2B0DD-F073-444D-BFAF-06FCC2B65B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400" dirty="0"/>
              <a:t>insideairbnb.com	Asheville, NC – listings.csv.gz</a:t>
            </a:r>
          </a:p>
          <a:p>
            <a:r>
              <a:rPr lang="en-US" dirty="0"/>
              <a:t>Number of listings:     </a:t>
            </a:r>
            <a:r>
              <a:rPr lang="en-US" sz="2400" dirty="0">
                <a:solidFill>
                  <a:srgbClr val="0070C0"/>
                </a:solidFill>
              </a:rPr>
              <a:t>2,625</a:t>
            </a:r>
            <a:endParaRPr lang="en-US" dirty="0">
              <a:solidFill>
                <a:srgbClr val="0070C0"/>
              </a:solidFill>
            </a:endParaRPr>
          </a:p>
          <a:p>
            <a:r>
              <a:rPr lang="en-US" dirty="0"/>
              <a:t>Average:     </a:t>
            </a:r>
            <a:r>
              <a:rPr lang="en-US" sz="2400" dirty="0">
                <a:solidFill>
                  <a:srgbClr val="FF0000"/>
                </a:solidFill>
              </a:rPr>
              <a:t>$180.40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US" sz="1800" dirty="0"/>
              <a:t>Median:    $134.00</a:t>
            </a:r>
          </a:p>
          <a:p>
            <a:r>
              <a:rPr lang="en-US" sz="1800" dirty="0"/>
              <a:t>Maximum:    $1,980.00</a:t>
            </a:r>
          </a:p>
          <a:p>
            <a:r>
              <a:rPr lang="en-US" sz="1800" dirty="0"/>
              <a:t>Minimum:    $19.00</a:t>
            </a:r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sz="1600" dirty="0"/>
          </a:p>
          <a:p>
            <a:endParaRPr lang="en-US" dirty="0"/>
          </a:p>
          <a:p>
            <a:endParaRPr lang="en-US" dirty="0"/>
          </a:p>
        </p:txBody>
      </p:sp>
      <mc:AlternateContent xmlns:mc="http://schemas.openxmlformats.org/markup-compatibility/2006" xmlns:cx1="http://schemas.microsoft.com/office/drawing/2015/9/8/chartex">
        <mc:Choice Requires="cx1">
          <p:graphicFrame>
            <p:nvGraphicFramePr>
              <p:cNvPr id="4" name="Chart 3">
                <a:extLst>
                  <a:ext uri="{FF2B5EF4-FFF2-40B4-BE49-F238E27FC236}">
                    <a16:creationId xmlns:a16="http://schemas.microsoft.com/office/drawing/2014/main" id="{A6C65B65-57C0-4DF9-802D-99F7E174AE57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4210995740"/>
                  </p:ext>
                </p:extLst>
              </p:nvPr>
            </p:nvGraphicFramePr>
            <p:xfrm>
              <a:off x="5551714" y="1925570"/>
              <a:ext cx="5543006" cy="3713343"/>
            </p:xfrm>
            <a:graphic>
              <a:graphicData uri="http://schemas.microsoft.com/office/drawing/2014/chartex">
                <cx:chart xmlns:cx="http://schemas.microsoft.com/office/drawing/2014/chartex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hart 3">
                <a:extLst>
                  <a:ext uri="{FF2B5EF4-FFF2-40B4-BE49-F238E27FC236}">
                    <a16:creationId xmlns:a16="http://schemas.microsoft.com/office/drawing/2014/main" id="{A6C65B65-57C0-4DF9-802D-99F7E174AE5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51714" y="1925570"/>
                <a:ext cx="5543006" cy="3713343"/>
              </a:xfrm>
              <a:prstGeom prst="rect">
                <a:avLst/>
              </a:prstGeom>
            </p:spPr>
          </p:pic>
        </mc:Fallback>
      </mc:AlternateContent>
      <p:sp>
        <p:nvSpPr>
          <p:cNvPr id="5" name="TextBox 4">
            <a:extLst>
              <a:ext uri="{FF2B5EF4-FFF2-40B4-BE49-F238E27FC236}">
                <a16:creationId xmlns:a16="http://schemas.microsoft.com/office/drawing/2014/main" id="{A702D517-D13F-4104-B5AD-E14E1446D482}"/>
              </a:ext>
            </a:extLst>
          </p:cNvPr>
          <p:cNvSpPr txBox="1"/>
          <p:nvPr/>
        </p:nvSpPr>
        <p:spPr>
          <a:xfrm>
            <a:off x="6604538" y="5645631"/>
            <a:ext cx="32314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accent6">
                    <a:lumMod val="75000"/>
                  </a:schemeClr>
                </a:solidFill>
              </a:rPr>
              <a:t>$79-$139 most frequently occurring </a:t>
            </a:r>
          </a:p>
        </p:txBody>
      </p:sp>
    </p:spTree>
    <p:extLst>
      <p:ext uri="{BB962C8B-B14F-4D97-AF65-F5344CB8AC3E}">
        <p14:creationId xmlns:p14="http://schemas.microsoft.com/office/powerpoint/2010/main" val="1993208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F5FD1A0-77BA-431B-93C2-A9163DFFDB6B}"/>
              </a:ext>
            </a:extLst>
          </p:cNvPr>
          <p:cNvSpPr txBox="1"/>
          <p:nvPr/>
        </p:nvSpPr>
        <p:spPr>
          <a:xfrm>
            <a:off x="3915723" y="2228671"/>
            <a:ext cx="4360553" cy="1200329"/>
          </a:xfrm>
          <a:prstGeom prst="rect">
            <a:avLst/>
          </a:prstGeom>
          <a:noFill/>
          <a:ln>
            <a:noFill/>
          </a:ln>
          <a:effectLst>
            <a:reflection blurRad="6350" stA="52000" endA="300" endPos="35000" dir="5400000" sy="-100000" algn="bl" rotWithShape="0"/>
          </a:effectLst>
        </p:spPr>
        <p:txBody>
          <a:bodyPr wrap="none" rtlCol="0">
            <a:spAutoFit/>
          </a:bodyPr>
          <a:lstStyle/>
          <a:p>
            <a:r>
              <a:rPr lang="en-US" sz="7200" dirty="0"/>
              <a:t>Room Type</a:t>
            </a:r>
          </a:p>
        </p:txBody>
      </p:sp>
    </p:spTree>
    <p:extLst>
      <p:ext uri="{BB962C8B-B14F-4D97-AF65-F5344CB8AC3E}">
        <p14:creationId xmlns:p14="http://schemas.microsoft.com/office/powerpoint/2010/main" val="3161944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8707B-8573-40C6-9157-50CB7C9B3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Room Type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395934E0-C09B-48C1-B8D5-BE9E0EAEDA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43323989"/>
              </p:ext>
            </p:extLst>
          </p:nvPr>
        </p:nvGraphicFramePr>
        <p:xfrm>
          <a:off x="961053" y="1912776"/>
          <a:ext cx="9654217" cy="40961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004648">
                  <a:extLst>
                    <a:ext uri="{9D8B030D-6E8A-4147-A177-3AD203B41FA5}">
                      <a16:colId xmlns:a16="http://schemas.microsoft.com/office/drawing/2014/main" val="1765375160"/>
                    </a:ext>
                  </a:extLst>
                </a:gridCol>
                <a:gridCol w="985837">
                  <a:extLst>
                    <a:ext uri="{9D8B030D-6E8A-4147-A177-3AD203B41FA5}">
                      <a16:colId xmlns:a16="http://schemas.microsoft.com/office/drawing/2014/main" val="4290478461"/>
                    </a:ext>
                  </a:extLst>
                </a:gridCol>
                <a:gridCol w="1776413">
                  <a:extLst>
                    <a:ext uri="{9D8B030D-6E8A-4147-A177-3AD203B41FA5}">
                      <a16:colId xmlns:a16="http://schemas.microsoft.com/office/drawing/2014/main" val="436287904"/>
                    </a:ext>
                  </a:extLst>
                </a:gridCol>
                <a:gridCol w="1597025">
                  <a:extLst>
                    <a:ext uri="{9D8B030D-6E8A-4147-A177-3AD203B41FA5}">
                      <a16:colId xmlns:a16="http://schemas.microsoft.com/office/drawing/2014/main" val="337610384"/>
                    </a:ext>
                  </a:extLst>
                </a:gridCol>
                <a:gridCol w="2044700">
                  <a:extLst>
                    <a:ext uri="{9D8B030D-6E8A-4147-A177-3AD203B41FA5}">
                      <a16:colId xmlns:a16="http://schemas.microsoft.com/office/drawing/2014/main" val="1122723160"/>
                    </a:ext>
                  </a:extLst>
                </a:gridCol>
                <a:gridCol w="1245594">
                  <a:extLst>
                    <a:ext uri="{9D8B030D-6E8A-4147-A177-3AD203B41FA5}">
                      <a16:colId xmlns:a16="http://schemas.microsoft.com/office/drawing/2014/main" val="297545832"/>
                    </a:ext>
                  </a:extLst>
                </a:gridCol>
              </a:tblGrid>
              <a:tr h="40757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u="none" strike="noStrike" dirty="0">
                          <a:effectLst/>
                        </a:rPr>
                        <a:t>Room Type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Count of price </a:t>
                      </a:r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%</a:t>
                      </a:r>
                      <a:endParaRPr lang="en-US" sz="1100" u="none" strike="noStrike" dirty="0">
                        <a:effectLst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Count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Sum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       Median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7776331"/>
                  </a:ext>
                </a:extLst>
              </a:tr>
              <a:tr h="73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Entire home/apt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400" u="none" strike="noStrike" dirty="0">
                          <a:effectLst/>
                        </a:rPr>
                        <a:t>84%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                2,211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426,421.00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     </a:t>
                      </a:r>
                      <a:r>
                        <a:rPr lang="en-US" sz="2400" u="none" strike="noStrike" dirty="0">
                          <a:effectLst/>
                        </a:rPr>
                        <a:t>192.86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$  144.00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42078616"/>
                  </a:ext>
                </a:extLst>
              </a:tr>
              <a:tr h="73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Hotel room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                      17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7,779.00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      457.59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$  356.00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25670327"/>
                  </a:ext>
                </a:extLst>
              </a:tr>
              <a:tr h="73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Private room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15%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                    390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44,840.00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      114.97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$    83.00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86067441"/>
                  </a:ext>
                </a:extLst>
              </a:tr>
              <a:tr h="73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1" u="none" strike="noStrike" dirty="0">
                          <a:effectLst/>
                        </a:rPr>
                        <a:t>Shared room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0%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                        8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500.00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        62.50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$    34.00 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82784749"/>
                  </a:ext>
                </a:extLst>
              </a:tr>
              <a:tr h="737712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Grand Total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u="none" strike="noStrike" dirty="0">
                          <a:effectLst/>
                        </a:rPr>
                        <a:t>100%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                 2,626 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479,540.00 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 $                 182.61 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u="none" strike="noStrike" dirty="0">
                          <a:effectLst/>
                        </a:rPr>
                        <a:t> </a:t>
                      </a:r>
                      <a:endParaRPr lang="en-US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90681694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F2778D06-379F-42EA-ACA8-C9B517D7FD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84169980"/>
              </p:ext>
            </p:extLst>
          </p:nvPr>
        </p:nvGraphicFramePr>
        <p:xfrm>
          <a:off x="10231810" y="970384"/>
          <a:ext cx="1272834" cy="85468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Oval 2">
            <a:extLst>
              <a:ext uri="{FF2B5EF4-FFF2-40B4-BE49-F238E27FC236}">
                <a16:creationId xmlns:a16="http://schemas.microsoft.com/office/drawing/2014/main" id="{1B75AD81-5847-44E4-B8FE-78789DE1761C}"/>
              </a:ext>
            </a:extLst>
          </p:cNvPr>
          <p:cNvSpPr/>
          <p:nvPr/>
        </p:nvSpPr>
        <p:spPr>
          <a:xfrm>
            <a:off x="3071569" y="2488876"/>
            <a:ext cx="1194318" cy="7464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3E46E355-29BE-4ECB-B701-757DF85DC85B}"/>
              </a:ext>
            </a:extLst>
          </p:cNvPr>
          <p:cNvSpPr/>
          <p:nvPr/>
        </p:nvSpPr>
        <p:spPr>
          <a:xfrm>
            <a:off x="8181815" y="2432807"/>
            <a:ext cx="1194318" cy="90601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74488BAE-D77A-48B4-8993-8363FE826052}"/>
              </a:ext>
            </a:extLst>
          </p:cNvPr>
          <p:cNvSpPr/>
          <p:nvPr/>
        </p:nvSpPr>
        <p:spPr>
          <a:xfrm>
            <a:off x="785768" y="4305999"/>
            <a:ext cx="92279" cy="111154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B564DFB6-2766-4929-9A9A-5E628CE5417C}"/>
              </a:ext>
            </a:extLst>
          </p:cNvPr>
          <p:cNvSpPr/>
          <p:nvPr/>
        </p:nvSpPr>
        <p:spPr>
          <a:xfrm>
            <a:off x="785768" y="3579855"/>
            <a:ext cx="92279" cy="111154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E105ABD-65B5-464B-9424-92A449FB0E44}"/>
              </a:ext>
            </a:extLst>
          </p:cNvPr>
          <p:cNvSpPr/>
          <p:nvPr/>
        </p:nvSpPr>
        <p:spPr>
          <a:xfrm>
            <a:off x="785768" y="5032143"/>
            <a:ext cx="92279" cy="111154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FE64BC8-DCC0-41EE-8C34-E39B70B5A16B}"/>
              </a:ext>
            </a:extLst>
          </p:cNvPr>
          <p:cNvSpPr/>
          <p:nvPr/>
        </p:nvSpPr>
        <p:spPr>
          <a:xfrm>
            <a:off x="785767" y="2862100"/>
            <a:ext cx="92279" cy="111154"/>
          </a:xfrm>
          <a:prstGeom prst="ellipse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56A4CFA-F26B-4D4F-88B9-5CAC55222CD3}"/>
              </a:ext>
            </a:extLst>
          </p:cNvPr>
          <p:cNvSpPr/>
          <p:nvPr/>
        </p:nvSpPr>
        <p:spPr>
          <a:xfrm>
            <a:off x="485335" y="2695369"/>
            <a:ext cx="453005" cy="427838"/>
          </a:xfrm>
          <a:prstGeom prst="rightArrow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459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4" grpId="0" animBg="1"/>
      <p:bldP spid="9" grpId="0" animBg="1"/>
      <p:bldP spid="10" grpId="0" animBg="1"/>
      <p:bldP spid="12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7C0B21-2BAE-4C2F-85E9-6178811CC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95831" y="286603"/>
            <a:ext cx="4456232" cy="1450757"/>
          </a:xfrm>
        </p:spPr>
        <p:txBody>
          <a:bodyPr/>
          <a:lstStyle/>
          <a:p>
            <a:r>
              <a:rPr lang="en-US" dirty="0"/>
              <a:t>- Entire home/apt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B90E3D54-CDD8-42D6-87B3-F52E3E1194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4668887"/>
              </p:ext>
            </p:extLst>
          </p:nvPr>
        </p:nvGraphicFramePr>
        <p:xfrm>
          <a:off x="1184448" y="1812241"/>
          <a:ext cx="3471442" cy="371878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15469">
                  <a:extLst>
                    <a:ext uri="{9D8B030D-6E8A-4147-A177-3AD203B41FA5}">
                      <a16:colId xmlns:a16="http://schemas.microsoft.com/office/drawing/2014/main" val="2657871186"/>
                    </a:ext>
                  </a:extLst>
                </a:gridCol>
                <a:gridCol w="2055973">
                  <a:extLst>
                    <a:ext uri="{9D8B030D-6E8A-4147-A177-3AD203B41FA5}">
                      <a16:colId xmlns:a16="http://schemas.microsoft.com/office/drawing/2014/main" val="2337427918"/>
                    </a:ext>
                  </a:extLst>
                </a:gridCol>
              </a:tblGrid>
              <a:tr h="215928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u="none" strike="noStrike" dirty="0">
                          <a:effectLst/>
                        </a:rPr>
                        <a:t>Entire home/apt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u="none" strike="noStrike" dirty="0">
                          <a:effectLst/>
                        </a:rPr>
                        <a:t>   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439399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Bedrooms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  </a:t>
                      </a:r>
                      <a:r>
                        <a:rPr lang="en-US" sz="1400" u="none" strike="noStrike" dirty="0">
                          <a:effectLst/>
                        </a:rPr>
                        <a:t>192.86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3415342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1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124.54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2609379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2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183.52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23597403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3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255.75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8871786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4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361.99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63881038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5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493.38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12762037"/>
                  </a:ext>
                </a:extLst>
              </a:tr>
              <a:tr h="39082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6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    620.58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45984090"/>
                  </a:ext>
                </a:extLst>
              </a:tr>
              <a:tr h="21592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7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1,021.00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36909661"/>
                  </a:ext>
                </a:extLst>
              </a:tr>
              <a:tr h="21592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8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1,824.00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10819916"/>
                  </a:ext>
                </a:extLst>
              </a:tr>
              <a:tr h="215928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1" u="none" strike="noStrike" dirty="0">
                          <a:effectLst/>
                        </a:rPr>
                        <a:t>9</a:t>
                      </a:r>
                      <a:endParaRPr lang="en-US" sz="16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      1,318.00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88162753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F29CAF8-10D4-4134-A226-B5B2FB9379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08747698"/>
              </p:ext>
            </p:extLst>
          </p:nvPr>
        </p:nvGraphicFramePr>
        <p:xfrm>
          <a:off x="4655890" y="2159942"/>
          <a:ext cx="3471442" cy="302337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3DD4D07D-56D7-41BD-823E-C12A137595EB}"/>
              </a:ext>
            </a:extLst>
          </p:cNvPr>
          <p:cNvSpPr txBox="1"/>
          <p:nvPr/>
        </p:nvSpPr>
        <p:spPr>
          <a:xfrm>
            <a:off x="8684359" y="5352779"/>
            <a:ext cx="276677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b="0" i="0" u="none" strike="noStrike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Calibri" panose="020F0502020204030204" pitchFamily="34" charset="0"/>
              </a:rPr>
              <a:t>Correlation coefficient:  0.904</a:t>
            </a: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DB6002C2-8E2B-4E49-A8AA-535E8D28E6F0}"/>
              </a:ext>
            </a:extLst>
          </p:cNvPr>
          <p:cNvSpPr/>
          <p:nvPr/>
        </p:nvSpPr>
        <p:spPr>
          <a:xfrm flipV="1">
            <a:off x="3189214" y="2600587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1011D586-6CC5-4B93-9326-3D2F8868E1F7}"/>
              </a:ext>
            </a:extLst>
          </p:cNvPr>
          <p:cNvSpPr/>
          <p:nvPr/>
        </p:nvSpPr>
        <p:spPr>
          <a:xfrm flipV="1">
            <a:off x="3190612" y="2984480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6C782108-0153-47FD-B17A-19457F6DFD4A}"/>
              </a:ext>
            </a:extLst>
          </p:cNvPr>
          <p:cNvSpPr/>
          <p:nvPr/>
        </p:nvSpPr>
        <p:spPr>
          <a:xfrm flipV="1">
            <a:off x="3190013" y="3355596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EE73D4D-2A7C-4971-8890-26420E9A8256}"/>
              </a:ext>
            </a:extLst>
          </p:cNvPr>
          <p:cNvSpPr/>
          <p:nvPr/>
        </p:nvSpPr>
        <p:spPr>
          <a:xfrm flipV="1">
            <a:off x="3189214" y="3792618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AD2F0D81-C0B6-4000-9C37-E7693D83FF10}"/>
              </a:ext>
            </a:extLst>
          </p:cNvPr>
          <p:cNvSpPr/>
          <p:nvPr/>
        </p:nvSpPr>
        <p:spPr>
          <a:xfrm flipV="1">
            <a:off x="3189214" y="4161131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807D4734-C0F4-4C0D-946C-C88E0D4E1414}"/>
              </a:ext>
            </a:extLst>
          </p:cNvPr>
          <p:cNvSpPr/>
          <p:nvPr/>
        </p:nvSpPr>
        <p:spPr>
          <a:xfrm flipV="1">
            <a:off x="3189214" y="4547627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CBB6E0B1-FDA3-4502-80F5-3C87C8B914AC}"/>
              </a:ext>
            </a:extLst>
          </p:cNvPr>
          <p:cNvSpPr/>
          <p:nvPr/>
        </p:nvSpPr>
        <p:spPr>
          <a:xfrm flipV="1">
            <a:off x="3071768" y="4841844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36155670-AFA7-4CA3-A51F-B481D2FD049F}"/>
              </a:ext>
            </a:extLst>
          </p:cNvPr>
          <p:cNvSpPr/>
          <p:nvPr/>
        </p:nvSpPr>
        <p:spPr>
          <a:xfrm flipV="1">
            <a:off x="3071768" y="5066907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row: Right 15">
            <a:extLst>
              <a:ext uri="{FF2B5EF4-FFF2-40B4-BE49-F238E27FC236}">
                <a16:creationId xmlns:a16="http://schemas.microsoft.com/office/drawing/2014/main" id="{A3A3018D-D1B2-4B9D-86A1-9497E61E06AA}"/>
              </a:ext>
            </a:extLst>
          </p:cNvPr>
          <p:cNvSpPr/>
          <p:nvPr/>
        </p:nvSpPr>
        <p:spPr>
          <a:xfrm flipV="1">
            <a:off x="3071768" y="5311346"/>
            <a:ext cx="124437" cy="134224"/>
          </a:xfrm>
          <a:prstGeom prst="righ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7E92A6-C59D-4AC1-A135-C85DD6140F47}"/>
              </a:ext>
            </a:extLst>
          </p:cNvPr>
          <p:cNvSpPr txBox="1"/>
          <p:nvPr/>
        </p:nvSpPr>
        <p:spPr>
          <a:xfrm>
            <a:off x="1118534" y="778585"/>
            <a:ext cx="327729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Bedrooms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ADC40BE-7C44-4FA6-A154-7EFE96E170D5}"/>
              </a:ext>
            </a:extLst>
          </p:cNvPr>
          <p:cNvCxnSpPr>
            <a:cxnSpLocks/>
          </p:cNvCxnSpPr>
          <p:nvPr/>
        </p:nvCxnSpPr>
        <p:spPr>
          <a:xfrm>
            <a:off x="5179002" y="5066907"/>
            <a:ext cx="2207104" cy="0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4615764-6120-4803-8C88-113718021661}"/>
              </a:ext>
            </a:extLst>
          </p:cNvPr>
          <p:cNvCxnSpPr>
            <a:cxnSpLocks/>
          </p:cNvCxnSpPr>
          <p:nvPr/>
        </p:nvCxnSpPr>
        <p:spPr>
          <a:xfrm flipV="1">
            <a:off x="4781725" y="2786025"/>
            <a:ext cx="0" cy="1962938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83407CD9-9A9B-464A-BB7F-3FB01E186B8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94134021"/>
              </p:ext>
            </p:extLst>
          </p:nvPr>
        </p:nvGraphicFramePr>
        <p:xfrm>
          <a:off x="8294947" y="2165755"/>
          <a:ext cx="3545600" cy="3035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277914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50"/>
                            </p:stCondLst>
                            <p:childTnLst>
                              <p:par>
                                <p:cTn id="6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1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2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D666CEE-8F59-462A-9E74-BCFB2F2B0534}"/>
              </a:ext>
            </a:extLst>
          </p:cNvPr>
          <p:cNvSpPr txBox="1"/>
          <p:nvPr/>
        </p:nvSpPr>
        <p:spPr>
          <a:xfrm>
            <a:off x="1110342" y="699795"/>
            <a:ext cx="433873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Bedrooms – entire home/apt:</a:t>
            </a:r>
          </a:p>
          <a:p>
            <a:r>
              <a:rPr lang="en-US" dirty="0">
                <a:solidFill>
                  <a:srgbClr val="00B050"/>
                </a:solidFill>
              </a:rPr>
              <a:t>Average – base = surcharge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A11683F-1A43-43FB-AE6E-692B0FBC0A8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8797826"/>
              </p:ext>
            </p:extLst>
          </p:nvPr>
        </p:nvGraphicFramePr>
        <p:xfrm>
          <a:off x="5508040" y="1141213"/>
          <a:ext cx="4718892" cy="467235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18407">
                  <a:extLst>
                    <a:ext uri="{9D8B030D-6E8A-4147-A177-3AD203B41FA5}">
                      <a16:colId xmlns:a16="http://schemas.microsoft.com/office/drawing/2014/main" val="3113263634"/>
                    </a:ext>
                  </a:extLst>
                </a:gridCol>
                <a:gridCol w="1796667">
                  <a:extLst>
                    <a:ext uri="{9D8B030D-6E8A-4147-A177-3AD203B41FA5}">
                      <a16:colId xmlns:a16="http://schemas.microsoft.com/office/drawing/2014/main" val="1895137564"/>
                    </a:ext>
                  </a:extLst>
                </a:gridCol>
                <a:gridCol w="1403818">
                  <a:extLst>
                    <a:ext uri="{9D8B030D-6E8A-4147-A177-3AD203B41FA5}">
                      <a16:colId xmlns:a16="http://schemas.microsoft.com/office/drawing/2014/main" val="2100691172"/>
                    </a:ext>
                  </a:extLst>
                </a:gridCol>
              </a:tblGrid>
              <a:tr h="270277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u="none" strike="noStrike" dirty="0">
                          <a:effectLst/>
                        </a:rPr>
                        <a:t>Entire home/apt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Average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Count of price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03504748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Bedrooms</a:t>
                      </a: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$                           192.86 </a:t>
                      </a:r>
                      <a:endParaRPr lang="en-US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2211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2455852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1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124.54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837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9316397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2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183.52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636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06231674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3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255.75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377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4528490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361.99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142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72570605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5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493.38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39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24014360"/>
                  </a:ext>
                </a:extLst>
              </a:tr>
              <a:tr h="489199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6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    620.58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70781448"/>
                  </a:ext>
                </a:extLst>
              </a:tr>
              <a:tr h="3258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7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1,021.00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4595023"/>
                  </a:ext>
                </a:extLst>
              </a:tr>
              <a:tr h="3258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8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1,824.00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1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6234401"/>
                  </a:ext>
                </a:extLst>
              </a:tr>
              <a:tr h="325895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u="none" strike="noStrike" dirty="0">
                          <a:effectLst/>
                        </a:rPr>
                        <a:t>9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857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 $             1,318.00 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dirty="0">
                          <a:effectLst/>
                        </a:rPr>
                        <a:t>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76638079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9B52E0C-B1EB-4B8E-B617-7789E8FCF0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455629"/>
              </p:ext>
            </p:extLst>
          </p:nvPr>
        </p:nvGraphicFramePr>
        <p:xfrm>
          <a:off x="1309288" y="2055303"/>
          <a:ext cx="1960030" cy="351869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01585">
                  <a:extLst>
                    <a:ext uri="{9D8B030D-6E8A-4147-A177-3AD203B41FA5}">
                      <a16:colId xmlns:a16="http://schemas.microsoft.com/office/drawing/2014/main" val="2219380169"/>
                    </a:ext>
                  </a:extLst>
                </a:gridCol>
                <a:gridCol w="1158445">
                  <a:extLst>
                    <a:ext uri="{9D8B030D-6E8A-4147-A177-3AD203B41FA5}">
                      <a16:colId xmlns:a16="http://schemas.microsoft.com/office/drawing/2014/main" val="930426419"/>
                    </a:ext>
                  </a:extLst>
                </a:gridCol>
              </a:tblGrid>
              <a:tr h="213778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effectLst/>
                        </a:rPr>
                        <a:t>Bedrooms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effectLst/>
                        </a:rPr>
                        <a:t>Surcharges   (+)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53394687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1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u="none" strike="noStrike" dirty="0">
                          <a:effectLst/>
                        </a:rPr>
                        <a:t>-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9253441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2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  65.00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9651514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3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135.00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534950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4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240.00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5577676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5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375.00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7864653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6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585.00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2611884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7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   820.00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39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8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1,100.00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2017418"/>
                  </a:ext>
                </a:extLst>
              </a:tr>
              <a:tr h="366201"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9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600" u="none" strike="noStrike" dirty="0">
                          <a:effectLst/>
                        </a:rPr>
                        <a:t> $  1,200.00 </a:t>
                      </a:r>
                      <a:endParaRPr lang="en-US" sz="16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046937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084E50C8-33C1-49B4-9309-E6A8B7D57271}"/>
              </a:ext>
            </a:extLst>
          </p:cNvPr>
          <p:cNvSpPr txBox="1"/>
          <p:nvPr/>
        </p:nvSpPr>
        <p:spPr>
          <a:xfrm>
            <a:off x="1199627" y="1562215"/>
            <a:ext cx="1261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Base:  </a:t>
            </a:r>
            <a:r>
              <a:rPr lang="en-US" dirty="0">
                <a:solidFill>
                  <a:srgbClr val="FF0000"/>
                </a:solidFill>
              </a:rPr>
              <a:t>$125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DCD0BA4-5567-4AEB-A3A5-89551080E76A}"/>
              </a:ext>
            </a:extLst>
          </p:cNvPr>
          <p:cNvSpPr/>
          <p:nvPr/>
        </p:nvSpPr>
        <p:spPr>
          <a:xfrm>
            <a:off x="7979444" y="1990269"/>
            <a:ext cx="871609" cy="54234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D8AF61BE-C2B9-413F-92ED-D737F82B2121}"/>
              </a:ext>
            </a:extLst>
          </p:cNvPr>
          <p:cNvCxnSpPr>
            <a:cxnSpLocks/>
          </p:cNvCxnSpPr>
          <p:nvPr/>
        </p:nvCxnSpPr>
        <p:spPr>
          <a:xfrm>
            <a:off x="3565321" y="1451295"/>
            <a:ext cx="4446165" cy="12835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424F1E2-3C4E-4C51-B169-DB0354D259D8}"/>
              </a:ext>
            </a:extLst>
          </p:cNvPr>
          <p:cNvCxnSpPr>
            <a:cxnSpLocks/>
          </p:cNvCxnSpPr>
          <p:nvPr/>
        </p:nvCxnSpPr>
        <p:spPr>
          <a:xfrm flipH="1">
            <a:off x="2461511" y="1451295"/>
            <a:ext cx="1112199" cy="3104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5E3B6F9-5BB6-4D1E-9A89-57A311930BF1}"/>
              </a:ext>
            </a:extLst>
          </p:cNvPr>
          <p:cNvCxnSpPr>
            <a:cxnSpLocks/>
          </p:cNvCxnSpPr>
          <p:nvPr/>
        </p:nvCxnSpPr>
        <p:spPr>
          <a:xfrm>
            <a:off x="9946432" y="2398823"/>
            <a:ext cx="27432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4314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2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2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2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2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2214</TotalTime>
  <Words>1285</Words>
  <Application>Microsoft Macintosh PowerPoint</Application>
  <PresentationFormat>Widescreen</PresentationFormat>
  <Paragraphs>516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Bahnschrift</vt:lpstr>
      <vt:lpstr>Bahnschrift SemiBold</vt:lpstr>
      <vt:lpstr>Calibri</vt:lpstr>
      <vt:lpstr>Calibri Light</vt:lpstr>
      <vt:lpstr>Wingdings</vt:lpstr>
      <vt:lpstr>Retrospect</vt:lpstr>
      <vt:lpstr>Airbnb</vt:lpstr>
      <vt:lpstr>PowerPoint Presentation</vt:lpstr>
      <vt:lpstr>Audience</vt:lpstr>
      <vt:lpstr>Goals</vt:lpstr>
      <vt:lpstr>Data Summary</vt:lpstr>
      <vt:lpstr>PowerPoint Presentation</vt:lpstr>
      <vt:lpstr>Room Type</vt:lpstr>
      <vt:lpstr>- Entire home/apt</vt:lpstr>
      <vt:lpstr>PowerPoint Presentation</vt:lpstr>
      <vt:lpstr>Pricing System</vt:lpstr>
      <vt:lpstr>PowerPoint Presentation</vt:lpstr>
      <vt:lpstr>Location - Neighborhood</vt:lpstr>
      <vt:lpstr>Location - Neighborhood</vt:lpstr>
      <vt:lpstr>Location - Neighborhood</vt:lpstr>
      <vt:lpstr>Neighborhood premiums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are we missing?  Next steps…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Airbnb</dc:title>
  <dc:creator>Marshall Miley</dc:creator>
  <cp:lastModifiedBy>Marshall Miley</cp:lastModifiedBy>
  <cp:revision>42</cp:revision>
  <dcterms:created xsi:type="dcterms:W3CDTF">2022-02-14T17:53:20Z</dcterms:created>
  <dcterms:modified xsi:type="dcterms:W3CDTF">2022-05-25T03:33:33Z</dcterms:modified>
</cp:coreProperties>
</file>

<file path=docProps/thumbnail.jpeg>
</file>